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1" r:id="rId4"/>
    <p:sldMasterId id="2147484292" r:id="rId5"/>
    <p:sldMasterId id="2147484537" r:id="rId6"/>
    <p:sldMasterId id="2147484319" r:id="rId7"/>
    <p:sldMasterId id="2147484353" r:id="rId8"/>
    <p:sldMasterId id="2147484393" r:id="rId9"/>
    <p:sldMasterId id="2147484437" r:id="rId10"/>
  </p:sldMasterIdLst>
  <p:sldIdLst>
    <p:sldId id="257" r:id="rId11"/>
    <p:sldId id="258" r:id="rId12"/>
    <p:sldId id="259" r:id="rId13"/>
    <p:sldId id="260" r:id="rId14"/>
    <p:sldId id="261" r:id="rId15"/>
    <p:sldId id="262" r:id="rId16"/>
    <p:sldId id="264" r:id="rId17"/>
    <p:sldId id="266" r:id="rId18"/>
    <p:sldId id="267" r:id="rId19"/>
    <p:sldId id="268" r:id="rId20"/>
    <p:sldId id="270" r:id="rId21"/>
    <p:sldId id="273" r:id="rId22"/>
    <p:sldId id="271" r:id="rId23"/>
    <p:sldId id="272" r:id="rId24"/>
    <p:sldId id="269" r:id="rId25"/>
  </p:sldIdLst>
  <p:sldSz cx="9144000" cy="5143500" type="screen16x9"/>
  <p:notesSz cx="6858000" cy="9144000"/>
  <p:custDataLst>
    <p:tags r:id="rId26"/>
  </p:custDataLst>
  <p:defaultTextStyle>
    <a:defPPr>
      <a:defRPr lang="ru-RU"/>
    </a:defPPr>
    <a:lvl1pPr marL="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1002"/>
      </p:cViewPr>
      <p:guideLst>
        <p:guide orient="horz" pos="75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4.wmf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18.xml"/><Relationship Id="rId7" Type="http://schemas.openxmlformats.org/officeDocument/2006/relationships/image" Target="../media/image1.emf"/><Relationship Id="rId2" Type="http://schemas.openxmlformats.org/officeDocument/2006/relationships/tags" Target="../tags/tag1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7.jpg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0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9.xml"/><Relationship Id="rId1" Type="http://schemas.openxmlformats.org/officeDocument/2006/relationships/vmlDrawing" Target="../drawings/vmlDrawing11.v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4.w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4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9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7.bin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0.bin"/><Relationship Id="rId4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4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w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6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jpg"/><Relationship Id="rId4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9.bin"/><Relationship Id="rId4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8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jpg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4.wmf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wmf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- наноли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181869" y="3"/>
            <a:ext cx="2781533" cy="5143499"/>
            <a:chOff x="9181867" y="1"/>
            <a:chExt cx="2781533" cy="5143499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9181867" y="1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576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9256592" y="6832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9256592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9256592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9256592" y="3367556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9256592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256592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9256592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9256592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9256592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9256592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256594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9256594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</a:t>
              </a: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9256594" y="3367559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9256594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9256594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216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256594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256594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56594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56594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 bwMode="auto">
            <a:xfrm>
              <a:off x="9753600" y="444500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5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7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901AC770-E943-4FB7-BE64-A63C081C9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66" y="796323"/>
            <a:ext cx="2694711" cy="363865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487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5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 в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478072"/>
            <a:ext cx="9144000" cy="1665428"/>
          </a:xfrm>
          <a:prstGeom prst="rect">
            <a:avLst/>
          </a:prstGeom>
          <a:ln w="19050">
            <a:noFill/>
          </a:ln>
        </p:spPr>
        <p:txBody>
          <a:bodyPr anchor="ctr"/>
          <a:lstStyle>
            <a:lvl1pPr algn="ctr">
              <a:defRPr sz="825"/>
            </a:lvl1pPr>
          </a:lstStyle>
          <a:p>
            <a:r>
              <a:rPr lang="ru-RU" dirty="0"/>
              <a:t>фото</a:t>
            </a:r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2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rgbClr val="2D8797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02217" y="898072"/>
            <a:ext cx="8506117" cy="1298132"/>
          </a:xfr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>
              <a:defRPr kumimoji="0" lang="ru-RU" sz="3200" b="0" i="0" u="none" strike="noStrike" kern="1200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pPr marL="0" marR="0" lvl="0" indent="0" defTabSz="914395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dirty="0"/>
              <a:t>Название презентации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 bwMode="auto">
          <a:xfrm>
            <a:off x="393539" y="2429278"/>
            <a:ext cx="0" cy="6969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Прямая соединительная линия 38"/>
          <p:cNvCxnSpPr/>
          <p:nvPr/>
        </p:nvCxnSpPr>
        <p:spPr bwMode="auto">
          <a:xfrm>
            <a:off x="5577368" y="2429278"/>
            <a:ext cx="0" cy="6969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184" y="2351925"/>
            <a:ext cx="5024960" cy="774322"/>
          </a:xfrm>
          <a:prstGeom prst="rect">
            <a:avLst/>
          </a:prstGeom>
        </p:spPr>
        <p:txBody>
          <a:bodyPr tIns="3600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5653593" y="2351925"/>
            <a:ext cx="3154741" cy="774322"/>
          </a:xfrm>
          <a:prstGeom prst="rect">
            <a:avLst/>
          </a:prstGeom>
        </p:spPr>
        <p:txBody>
          <a:bodyPr tIns="36000"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98" y="366765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583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колла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926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64485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41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564487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4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64485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8" name="Полилиния 37"/>
          <p:cNvSpPr/>
          <p:nvPr/>
        </p:nvSpPr>
        <p:spPr bwMode="auto">
          <a:xfrm>
            <a:off x="4844394" y="-1929"/>
            <a:ext cx="4305387" cy="5153178"/>
          </a:xfrm>
          <a:custGeom>
            <a:avLst/>
            <a:gdLst>
              <a:gd name="connsiteX0" fmla="*/ 0 w 4360542"/>
              <a:gd name="connsiteY0" fmla="*/ 0 h 5143500"/>
              <a:gd name="connsiteX1" fmla="*/ 367383 w 4360542"/>
              <a:gd name="connsiteY1" fmla="*/ 0 h 5143500"/>
              <a:gd name="connsiteX2" fmla="*/ 2298483 w 4360542"/>
              <a:gd name="connsiteY2" fmla="*/ 2540650 h 5143500"/>
              <a:gd name="connsiteX3" fmla="*/ 4305387 w 4360542"/>
              <a:gd name="connsiteY3" fmla="*/ 148915 h 5143500"/>
              <a:gd name="connsiteX4" fmla="*/ 4360542 w 4360542"/>
              <a:gd name="connsiteY4" fmla="*/ 195195 h 5143500"/>
              <a:gd name="connsiteX5" fmla="*/ 1896442 w 4360542"/>
              <a:gd name="connsiteY5" fmla="*/ 3131796 h 5143500"/>
              <a:gd name="connsiteX6" fmla="*/ 367383 w 4360542"/>
              <a:gd name="connsiteY6" fmla="*/ 5143500 h 5143500"/>
              <a:gd name="connsiteX7" fmla="*/ 0 w 4360542"/>
              <a:gd name="connsiteY7" fmla="*/ 5143500 h 5143500"/>
              <a:gd name="connsiteX0" fmla="*/ 0 w 4360542"/>
              <a:gd name="connsiteY0" fmla="*/ 0 h 5143500"/>
              <a:gd name="connsiteX1" fmla="*/ 367383 w 4360542"/>
              <a:gd name="connsiteY1" fmla="*/ 0 h 5143500"/>
              <a:gd name="connsiteX2" fmla="*/ 2298483 w 4360542"/>
              <a:gd name="connsiteY2" fmla="*/ 2540650 h 5143500"/>
              <a:gd name="connsiteX3" fmla="*/ 4305387 w 4360542"/>
              <a:gd name="connsiteY3" fmla="*/ 148915 h 5143500"/>
              <a:gd name="connsiteX4" fmla="*/ 4360542 w 4360542"/>
              <a:gd name="connsiteY4" fmla="*/ 195195 h 5143500"/>
              <a:gd name="connsiteX5" fmla="*/ 1896442 w 4360542"/>
              <a:gd name="connsiteY5" fmla="*/ 3131796 h 5143500"/>
              <a:gd name="connsiteX6" fmla="*/ 150407 w 4360542"/>
              <a:gd name="connsiteY6" fmla="*/ 5143500 h 5143500"/>
              <a:gd name="connsiteX7" fmla="*/ 0 w 4360542"/>
              <a:gd name="connsiteY7" fmla="*/ 5143500 h 5143500"/>
              <a:gd name="connsiteX8" fmla="*/ 0 w 4360542"/>
              <a:gd name="connsiteY8" fmla="*/ 0 h 5143500"/>
              <a:gd name="connsiteX0" fmla="*/ 0 w 4360542"/>
              <a:gd name="connsiteY0" fmla="*/ 0 h 5151249"/>
              <a:gd name="connsiteX1" fmla="*/ 367383 w 4360542"/>
              <a:gd name="connsiteY1" fmla="*/ 0 h 5151249"/>
              <a:gd name="connsiteX2" fmla="*/ 2298483 w 4360542"/>
              <a:gd name="connsiteY2" fmla="*/ 2540650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896442 w 4360542"/>
              <a:gd name="connsiteY5" fmla="*/ 3131796 h 5151249"/>
              <a:gd name="connsiteX6" fmla="*/ 150407 w 4360542"/>
              <a:gd name="connsiteY6" fmla="*/ 5151249 h 5151249"/>
              <a:gd name="connsiteX7" fmla="*/ 0 w 4360542"/>
              <a:gd name="connsiteY7" fmla="*/ 5143500 h 5151249"/>
              <a:gd name="connsiteX8" fmla="*/ 0 w 4360542"/>
              <a:gd name="connsiteY8" fmla="*/ 0 h 5151249"/>
              <a:gd name="connsiteX0" fmla="*/ 0 w 4360542"/>
              <a:gd name="connsiteY0" fmla="*/ 0 h 5151249"/>
              <a:gd name="connsiteX1" fmla="*/ 367383 w 4360542"/>
              <a:gd name="connsiteY1" fmla="*/ 0 h 5151249"/>
              <a:gd name="connsiteX2" fmla="*/ 2298483 w 4360542"/>
              <a:gd name="connsiteY2" fmla="*/ 2540650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50407 w 4360542"/>
              <a:gd name="connsiteY5" fmla="*/ 5151249 h 5151249"/>
              <a:gd name="connsiteX6" fmla="*/ 0 w 4360542"/>
              <a:gd name="connsiteY6" fmla="*/ 5143500 h 5151249"/>
              <a:gd name="connsiteX7" fmla="*/ 0 w 4360542"/>
              <a:gd name="connsiteY7" fmla="*/ 0 h 5151249"/>
              <a:gd name="connsiteX0" fmla="*/ 0 w 4360542"/>
              <a:gd name="connsiteY0" fmla="*/ 0 h 5151249"/>
              <a:gd name="connsiteX1" fmla="*/ 367383 w 4360542"/>
              <a:gd name="connsiteY1" fmla="*/ 0 h 5151249"/>
              <a:gd name="connsiteX2" fmla="*/ 2290766 w 4360542"/>
              <a:gd name="connsiteY2" fmla="*/ 2527146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50407 w 4360542"/>
              <a:gd name="connsiteY5" fmla="*/ 5151249 h 5151249"/>
              <a:gd name="connsiteX6" fmla="*/ 0 w 4360542"/>
              <a:gd name="connsiteY6" fmla="*/ 5143500 h 5151249"/>
              <a:gd name="connsiteX7" fmla="*/ 0 w 4360542"/>
              <a:gd name="connsiteY7" fmla="*/ 0 h 5151249"/>
              <a:gd name="connsiteX0" fmla="*/ 0 w 4360542"/>
              <a:gd name="connsiteY0" fmla="*/ 0 h 5151249"/>
              <a:gd name="connsiteX1" fmla="*/ 367383 w 4360542"/>
              <a:gd name="connsiteY1" fmla="*/ 0 h 5151249"/>
              <a:gd name="connsiteX2" fmla="*/ 2333206 w 4360542"/>
              <a:gd name="connsiteY2" fmla="*/ 2480848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50407 w 4360542"/>
              <a:gd name="connsiteY5" fmla="*/ 5151249 h 5151249"/>
              <a:gd name="connsiteX6" fmla="*/ 0 w 4360542"/>
              <a:gd name="connsiteY6" fmla="*/ 5143500 h 5151249"/>
              <a:gd name="connsiteX7" fmla="*/ 0 w 4360542"/>
              <a:gd name="connsiteY7" fmla="*/ 0 h 5151249"/>
              <a:gd name="connsiteX0" fmla="*/ 0 w 4360542"/>
              <a:gd name="connsiteY0" fmla="*/ 0 h 5151249"/>
              <a:gd name="connsiteX1" fmla="*/ 423327 w 4360542"/>
              <a:gd name="connsiteY1" fmla="*/ 1929 h 5151249"/>
              <a:gd name="connsiteX2" fmla="*/ 2333206 w 4360542"/>
              <a:gd name="connsiteY2" fmla="*/ 2480848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50407 w 4360542"/>
              <a:gd name="connsiteY5" fmla="*/ 5151249 h 5151249"/>
              <a:gd name="connsiteX6" fmla="*/ 0 w 4360542"/>
              <a:gd name="connsiteY6" fmla="*/ 5143500 h 5151249"/>
              <a:gd name="connsiteX7" fmla="*/ 0 w 4360542"/>
              <a:gd name="connsiteY7" fmla="*/ 0 h 5151249"/>
              <a:gd name="connsiteX0" fmla="*/ 0 w 4360542"/>
              <a:gd name="connsiteY0" fmla="*/ 1929 h 5153178"/>
              <a:gd name="connsiteX1" fmla="*/ 427185 w 4360542"/>
              <a:gd name="connsiteY1" fmla="*/ 0 h 5153178"/>
              <a:gd name="connsiteX2" fmla="*/ 2333206 w 4360542"/>
              <a:gd name="connsiteY2" fmla="*/ 2482777 h 5153178"/>
              <a:gd name="connsiteX3" fmla="*/ 4305387 w 4360542"/>
              <a:gd name="connsiteY3" fmla="*/ 150844 h 5153178"/>
              <a:gd name="connsiteX4" fmla="*/ 4360542 w 4360542"/>
              <a:gd name="connsiteY4" fmla="*/ 197124 h 5153178"/>
              <a:gd name="connsiteX5" fmla="*/ 150407 w 4360542"/>
              <a:gd name="connsiteY5" fmla="*/ 5153178 h 5153178"/>
              <a:gd name="connsiteX6" fmla="*/ 0 w 4360542"/>
              <a:gd name="connsiteY6" fmla="*/ 5145429 h 5153178"/>
              <a:gd name="connsiteX7" fmla="*/ 0 w 4360542"/>
              <a:gd name="connsiteY7" fmla="*/ 1929 h 5153178"/>
              <a:gd name="connsiteX0" fmla="*/ 0 w 4305387"/>
              <a:gd name="connsiteY0" fmla="*/ 1929 h 5153178"/>
              <a:gd name="connsiteX1" fmla="*/ 427185 w 4305387"/>
              <a:gd name="connsiteY1" fmla="*/ 0 h 5153178"/>
              <a:gd name="connsiteX2" fmla="*/ 2333206 w 4305387"/>
              <a:gd name="connsiteY2" fmla="*/ 2482777 h 5153178"/>
              <a:gd name="connsiteX3" fmla="*/ 4305387 w 4305387"/>
              <a:gd name="connsiteY3" fmla="*/ 150844 h 5153178"/>
              <a:gd name="connsiteX4" fmla="*/ 4302669 w 4305387"/>
              <a:gd name="connsiteY4" fmla="*/ 272359 h 5153178"/>
              <a:gd name="connsiteX5" fmla="*/ 150407 w 4305387"/>
              <a:gd name="connsiteY5" fmla="*/ 5153178 h 5153178"/>
              <a:gd name="connsiteX6" fmla="*/ 0 w 4305387"/>
              <a:gd name="connsiteY6" fmla="*/ 5145429 h 5153178"/>
              <a:gd name="connsiteX7" fmla="*/ 0 w 4305387"/>
              <a:gd name="connsiteY7" fmla="*/ 1929 h 515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387" h="5153178">
                <a:moveTo>
                  <a:pt x="0" y="1929"/>
                </a:moveTo>
                <a:lnTo>
                  <a:pt x="427185" y="0"/>
                </a:lnTo>
                <a:lnTo>
                  <a:pt x="2333206" y="2482777"/>
                </a:lnTo>
                <a:lnTo>
                  <a:pt x="4305387" y="150844"/>
                </a:lnTo>
                <a:lnTo>
                  <a:pt x="4302669" y="272359"/>
                </a:lnTo>
                <a:lnTo>
                  <a:pt x="150407" y="5153178"/>
                </a:lnTo>
                <a:lnTo>
                  <a:pt x="0" y="5145429"/>
                </a:lnTo>
                <a:lnTo>
                  <a:pt x="0" y="1929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Рисунок 13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5003145" y="170985"/>
            <a:ext cx="4137788" cy="4972515"/>
          </a:xfrm>
          <a:custGeom>
            <a:avLst/>
            <a:gdLst>
              <a:gd name="connsiteX0" fmla="*/ 0 w 4126526"/>
              <a:gd name="connsiteY0" fmla="*/ 0 h 4838700"/>
              <a:gd name="connsiteX1" fmla="*/ 4126526 w 4126526"/>
              <a:gd name="connsiteY1" fmla="*/ 0 h 4838700"/>
              <a:gd name="connsiteX2" fmla="*/ 4126526 w 4126526"/>
              <a:gd name="connsiteY2" fmla="*/ 4838700 h 4838700"/>
              <a:gd name="connsiteX3" fmla="*/ 0 w 4126526"/>
              <a:gd name="connsiteY3" fmla="*/ 4838700 h 4838700"/>
              <a:gd name="connsiteX4" fmla="*/ 0 w 4126526"/>
              <a:gd name="connsiteY4" fmla="*/ 0 h 4838700"/>
              <a:gd name="connsiteX0" fmla="*/ 4108938 w 4126526"/>
              <a:gd name="connsiteY0" fmla="*/ 5862 h 4838700"/>
              <a:gd name="connsiteX1" fmla="*/ 4126526 w 4126526"/>
              <a:gd name="connsiteY1" fmla="*/ 0 h 4838700"/>
              <a:gd name="connsiteX2" fmla="*/ 4126526 w 4126526"/>
              <a:gd name="connsiteY2" fmla="*/ 4838700 h 4838700"/>
              <a:gd name="connsiteX3" fmla="*/ 0 w 4126526"/>
              <a:gd name="connsiteY3" fmla="*/ 4838700 h 4838700"/>
              <a:gd name="connsiteX4" fmla="*/ 4108938 w 4126526"/>
              <a:gd name="connsiteY4" fmla="*/ 5862 h 4838700"/>
              <a:gd name="connsiteX0" fmla="*/ 4108938 w 4136800"/>
              <a:gd name="connsiteY0" fmla="*/ 40794 h 4873632"/>
              <a:gd name="connsiteX1" fmla="*/ 4136800 w 4136800"/>
              <a:gd name="connsiteY1" fmla="*/ 0 h 4873632"/>
              <a:gd name="connsiteX2" fmla="*/ 4126526 w 4136800"/>
              <a:gd name="connsiteY2" fmla="*/ 4873632 h 4873632"/>
              <a:gd name="connsiteX3" fmla="*/ 0 w 4136800"/>
              <a:gd name="connsiteY3" fmla="*/ 4873632 h 4873632"/>
              <a:gd name="connsiteX4" fmla="*/ 4108938 w 4136800"/>
              <a:gd name="connsiteY4" fmla="*/ 40794 h 4873632"/>
              <a:gd name="connsiteX0" fmla="*/ 4108938 w 4137788"/>
              <a:gd name="connsiteY0" fmla="*/ 40794 h 4873632"/>
              <a:gd name="connsiteX1" fmla="*/ 4136800 w 4137788"/>
              <a:gd name="connsiteY1" fmla="*/ 0 h 4873632"/>
              <a:gd name="connsiteX2" fmla="*/ 4136800 w 4137788"/>
              <a:gd name="connsiteY2" fmla="*/ 4873632 h 4873632"/>
              <a:gd name="connsiteX3" fmla="*/ 0 w 4137788"/>
              <a:gd name="connsiteY3" fmla="*/ 4873632 h 4873632"/>
              <a:gd name="connsiteX4" fmla="*/ 4108938 w 4137788"/>
              <a:gd name="connsiteY4" fmla="*/ 40794 h 487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7788" h="4873632">
                <a:moveTo>
                  <a:pt x="4108938" y="40794"/>
                </a:moveTo>
                <a:lnTo>
                  <a:pt x="4136800" y="0"/>
                </a:lnTo>
                <a:cubicBezTo>
                  <a:pt x="4133375" y="1624544"/>
                  <a:pt x="4140225" y="3249088"/>
                  <a:pt x="4136800" y="4873632"/>
                </a:cubicBezTo>
                <a:lnTo>
                  <a:pt x="0" y="4873632"/>
                </a:lnTo>
                <a:lnTo>
                  <a:pt x="4108938" y="40794"/>
                </a:lnTo>
                <a:close/>
              </a:path>
            </a:pathLst>
          </a:custGeom>
          <a:noFill/>
          <a:ln w="1905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b"/>
          <a:lstStyle>
            <a:lvl1pPr algn="ctr">
              <a:defRPr sz="825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430371" y="0"/>
            <a:ext cx="3735147" cy="2239922"/>
          </a:xfrm>
          <a:prstGeom prst="flowChartMerge">
            <a:avLst/>
          </a:prstGeo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85" y="357166"/>
            <a:ext cx="876123" cy="165600"/>
          </a:xfrm>
          <a:prstGeom prst="rect">
            <a:avLst/>
          </a:prstGeom>
        </p:spPr>
      </p:pic>
      <p:sp>
        <p:nvSpPr>
          <p:cNvPr id="14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15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6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17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18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19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0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1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2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23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4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25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26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7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8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29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0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1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2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386223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uрафик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328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5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49" y="2291184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50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бирюзовый фо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7631"/>
            <a:ext cx="3691499" cy="3983742"/>
          </a:xfrm>
          <a:prstGeom prst="rect">
            <a:avLst/>
          </a:prstGeom>
        </p:spPr>
      </p:pic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262" name="Слайд think-cell" r:id="rId7" imgW="270" imgH="270" progId="TCLayout.ActiveDocument.1">
                  <p:embed/>
                </p:oleObj>
              </mc:Choice>
              <mc:Fallback>
                <p:oleObj name="Слайд think-cell" r:id="rId7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42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4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2031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43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5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767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8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962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9859878"/>
              </p:ext>
            </p:extLst>
          </p:nvPr>
        </p:nvGraphicFramePr>
        <p:xfrm>
          <a:off x="1588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406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5600" y="1477755"/>
            <a:ext cx="8606460" cy="634350"/>
          </a:xfrm>
          <a:prstGeom prst="rect">
            <a:avLst/>
          </a:prstGeom>
        </p:spPr>
        <p:txBody>
          <a:bodyPr anchor="t"/>
          <a:lstStyle>
            <a:lvl1pPr algn="l">
              <a:defRPr sz="2000" b="0" cap="all" baseline="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956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30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5601" y="1729716"/>
            <a:ext cx="8607046" cy="1021556"/>
          </a:xfrm>
          <a:prstGeom prst="rect">
            <a:avLst/>
          </a:prstGeom>
        </p:spPr>
        <p:txBody>
          <a:bodyPr anchor="t"/>
          <a:lstStyle>
            <a:lvl1pPr algn="ctr">
              <a:defRPr sz="180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06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454" name="Слайд think-cell" r:id="rId4" imgW="347" imgH="348" progId="TCLayout.ActiveDocument.1">
                  <p:embed/>
                </p:oleObj>
              </mc:Choice>
              <mc:Fallback>
                <p:oleObj name="Слайд think-cell" r:id="rId4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631317" y="1630913"/>
            <a:ext cx="195660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620707" y="1630913"/>
            <a:ext cx="2669010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Текст 18"/>
          <p:cNvSpPr>
            <a:spLocks noGrp="1"/>
          </p:cNvSpPr>
          <p:nvPr>
            <p:ph type="body" sz="quarter" idx="13"/>
          </p:nvPr>
        </p:nvSpPr>
        <p:spPr>
          <a:xfrm>
            <a:off x="612282" y="1302635"/>
            <a:ext cx="2951754" cy="217646"/>
          </a:xfrm>
          <a:prstGeom prst="rect">
            <a:avLst/>
          </a:prstGeom>
        </p:spPr>
        <p:txBody>
          <a:bodyPr/>
          <a:lstStyle>
            <a:lvl1pPr>
              <a:defRPr kumimoji="0" lang="ru-RU" sz="18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52763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7" name="Таблица 6"/>
          <p:cNvSpPr>
            <a:spLocks noGrp="1"/>
          </p:cNvSpPr>
          <p:nvPr>
            <p:ph type="tbl" sz="quarter" idx="13"/>
          </p:nvPr>
        </p:nvSpPr>
        <p:spPr>
          <a:xfrm>
            <a:off x="255588" y="998538"/>
            <a:ext cx="8650287" cy="3595687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191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- ООО «СИБУР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>
            <a:endCxn id="36" idx="3"/>
          </p:cNvCxnSpPr>
          <p:nvPr/>
        </p:nvCxnSpPr>
        <p:spPr bwMode="auto">
          <a:xfrm flipH="1" flipV="1">
            <a:off x="5104601" y="4659166"/>
            <a:ext cx="4039404" cy="3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/>
          <p:nvPr/>
        </p:nvCxnSpPr>
        <p:spPr bwMode="auto">
          <a:xfrm>
            <a:off x="2" y="4659165"/>
            <a:ext cx="3840163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Группа 3"/>
          <p:cNvGrpSpPr/>
          <p:nvPr/>
        </p:nvGrpSpPr>
        <p:grpSpPr>
          <a:xfrm>
            <a:off x="9181869" y="3"/>
            <a:ext cx="2781533" cy="5143499"/>
            <a:chOff x="9181867" y="1"/>
            <a:chExt cx="2781533" cy="5143499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9181867" y="1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576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9256592" y="6832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9256592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9256592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9256592" y="3367556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9256592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256592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9256592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9256592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9256592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9256592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256594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9256594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</a:t>
              </a: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9256594" y="3367559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9256594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9256594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216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256594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256594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56594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56594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 bwMode="auto">
            <a:xfrm>
              <a:off x="9753600" y="444500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6" name="TextBox 35"/>
          <p:cNvSpPr txBox="1"/>
          <p:nvPr/>
        </p:nvSpPr>
        <p:spPr>
          <a:xfrm>
            <a:off x="3819313" y="4520666"/>
            <a:ext cx="1285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1"/>
                </a:solidFill>
              </a:rPr>
              <a:t>ООО «СИБУР»</a:t>
            </a:r>
          </a:p>
        </p:txBody>
      </p:sp>
      <p:sp>
        <p:nvSpPr>
          <p:cNvPr id="3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40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4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8FCD8F3-C746-4DE4-8045-39CBABF7A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66" y="796323"/>
            <a:ext cx="2694711" cy="363865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487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61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255600" y="168897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255600" y="230411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255600" y="291925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4"/>
          <p:cNvSpPr>
            <a:spLocks noGrp="1"/>
          </p:cNvSpPr>
          <p:nvPr>
            <p:ph type="pic" sz="quarter" idx="27" hasCustomPrompt="1"/>
          </p:nvPr>
        </p:nvSpPr>
        <p:spPr>
          <a:xfrm>
            <a:off x="255600" y="353439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Рисунок 14"/>
          <p:cNvSpPr>
            <a:spLocks noGrp="1"/>
          </p:cNvSpPr>
          <p:nvPr>
            <p:ph type="pic" sz="quarter" idx="28" hasCustomPrompt="1"/>
          </p:nvPr>
        </p:nvSpPr>
        <p:spPr>
          <a:xfrm>
            <a:off x="255600" y="414953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C26854C-9590-4F77-A1DA-AD30F168CD3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35648" y="1001017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6C1560EF-8C42-46D3-A113-AED54EB9099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35648" y="1617681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7ABE165-F729-425A-9522-F3ACCC449C7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35648" y="2234345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F9A3E6EC-E939-43BF-BEAA-BE9928A833D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35648" y="2851009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3451A043-E6A6-452E-BB24-0D7E5BCFDF5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35648" y="3467673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627E7D48-BBF6-4E78-B5EB-487E2B77411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35648" y="4084337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776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+ фото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5665140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49963" y="0"/>
            <a:ext cx="3094037" cy="51435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FB58CCCB-FC9E-47FF-AE1A-2B8103C4EC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C9C594E9-F98C-4ECD-BBE5-1A777FD07C4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35648" y="100101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Рисунок 14">
            <a:extLst>
              <a:ext uri="{FF2B5EF4-FFF2-40B4-BE49-F238E27FC236}">
                <a16:creationId xmlns:a16="http://schemas.microsoft.com/office/drawing/2014/main" id="{AF7E94E8-5A2E-4B85-8346-35E006E4E6F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5560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CBB7B1C5-0535-4FD0-9141-E4811B53E2B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35648" y="153635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Рисунок 14">
            <a:extLst>
              <a:ext uri="{FF2B5EF4-FFF2-40B4-BE49-F238E27FC236}">
                <a16:creationId xmlns:a16="http://schemas.microsoft.com/office/drawing/2014/main" id="{CAD2D448-B9A8-498E-BEC3-88F1259C47E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560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3989DD66-5540-48DC-A10A-5DDAB08B011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35648" y="2075971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Рисунок 14">
            <a:extLst>
              <a:ext uri="{FF2B5EF4-FFF2-40B4-BE49-F238E27FC236}">
                <a16:creationId xmlns:a16="http://schemas.microsoft.com/office/drawing/2014/main" id="{DD146D87-19E3-4A72-9020-4C781871DC9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5560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292F8E39-E868-4536-A12D-FD1C3FBCA9C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35648" y="2615589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Рисунок 14">
            <a:extLst>
              <a:ext uri="{FF2B5EF4-FFF2-40B4-BE49-F238E27FC236}">
                <a16:creationId xmlns:a16="http://schemas.microsoft.com/office/drawing/2014/main" id="{F8E680ED-3238-4F87-B236-95D34EE91BF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5560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BE6F9E0F-6B32-4528-B792-28DB2E17C00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35648" y="315520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Рисунок 14">
            <a:extLst>
              <a:ext uri="{FF2B5EF4-FFF2-40B4-BE49-F238E27FC236}">
                <a16:creationId xmlns:a16="http://schemas.microsoft.com/office/drawing/2014/main" id="{80370F26-8302-4977-AEFC-CB03B7EF857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5560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A1A60B29-3714-4301-95B5-4828A8E2C17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35648" y="3694825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9820ABA4-917D-44CA-8A15-933CDF46074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5560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A6565569-AD3D-4D67-9D0D-713544D23771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35648" y="423444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283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+ выв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5227" y="1001016"/>
            <a:ext cx="2646774" cy="375228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5599" y="4755454"/>
            <a:ext cx="5989628" cy="332562"/>
          </a:xfrm>
        </p:spPr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1CE97842-6475-454B-98E4-01D23229437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35648" y="100101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5560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5B98125D-1849-4AF0-BE91-E7620FA2CD9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35648" y="153635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560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68FBEC0-B9BA-476B-ABDD-7E71B00EE8E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35648" y="2075971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5560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E29092CD-E822-4EDC-B8B6-0CD610BF5A3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35648" y="2615589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5560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17D889CD-8958-4384-9905-DA3BB80B46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35648" y="315520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5560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9CFB8B23-03A2-49E8-B1D0-9DC2CBF3B7D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35648" y="3694825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5560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1B760FD3-9F71-474E-8525-B92C26CC945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35648" y="423444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9377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+ предпосыл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0825" y="967120"/>
            <a:ext cx="2804795" cy="36921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38" name="Рисунок 14">
            <a:extLst>
              <a:ext uri="{FF2B5EF4-FFF2-40B4-BE49-F238E27FC236}">
                <a16:creationId xmlns:a16="http://schemas.microsoft.com/office/drawing/2014/main" id="{4B7DA86D-EE14-4915-A8B5-722C9CBBE67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2385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C980792E-90B1-44B5-8002-FDCADECFF35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18548" y="100101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0" name="Рисунок 14">
            <a:extLst>
              <a:ext uri="{FF2B5EF4-FFF2-40B4-BE49-F238E27FC236}">
                <a16:creationId xmlns:a16="http://schemas.microsoft.com/office/drawing/2014/main" id="{8880097B-8F31-4EE5-BC21-B835E569447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3850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1" name="Text Placeholder 7">
            <a:extLst>
              <a:ext uri="{FF2B5EF4-FFF2-40B4-BE49-F238E27FC236}">
                <a16:creationId xmlns:a16="http://schemas.microsoft.com/office/drawing/2014/main" id="{5500CAD4-F3E7-4A42-9896-E4DE9E9D76B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718548" y="153635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2" name="Рисунок 14">
            <a:extLst>
              <a:ext uri="{FF2B5EF4-FFF2-40B4-BE49-F238E27FC236}">
                <a16:creationId xmlns:a16="http://schemas.microsoft.com/office/drawing/2014/main" id="{E16E0BFD-89AD-4030-B243-57B7C43695D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23850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3" name="Text Placeholder 7">
            <a:extLst>
              <a:ext uri="{FF2B5EF4-FFF2-40B4-BE49-F238E27FC236}">
                <a16:creationId xmlns:a16="http://schemas.microsoft.com/office/drawing/2014/main" id="{C1581854-5F88-478E-B1DF-C7C6B471439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718548" y="2075971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4" name="Рисунок 14">
            <a:extLst>
              <a:ext uri="{FF2B5EF4-FFF2-40B4-BE49-F238E27FC236}">
                <a16:creationId xmlns:a16="http://schemas.microsoft.com/office/drawing/2014/main" id="{A4DAF9EC-0161-47E9-86C7-7216F4250C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23850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AAD4FB18-41A7-45E9-8170-51281C4A35D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718548" y="2615589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Рисунок 14">
            <a:extLst>
              <a:ext uri="{FF2B5EF4-FFF2-40B4-BE49-F238E27FC236}">
                <a16:creationId xmlns:a16="http://schemas.microsoft.com/office/drawing/2014/main" id="{E2CA454F-F786-4F65-B99A-43B767CC4BF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23850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7" name="Text Placeholder 7">
            <a:extLst>
              <a:ext uri="{FF2B5EF4-FFF2-40B4-BE49-F238E27FC236}">
                <a16:creationId xmlns:a16="http://schemas.microsoft.com/office/drawing/2014/main" id="{728204F5-9978-458C-B886-0FE2D703C4C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718548" y="315520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8" name="Рисунок 14">
            <a:extLst>
              <a:ext uri="{FF2B5EF4-FFF2-40B4-BE49-F238E27FC236}">
                <a16:creationId xmlns:a16="http://schemas.microsoft.com/office/drawing/2014/main" id="{D166CBFF-D38C-4D25-8578-05285559153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850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9" name="Text Placeholder 7">
            <a:extLst>
              <a:ext uri="{FF2B5EF4-FFF2-40B4-BE49-F238E27FC236}">
                <a16:creationId xmlns:a16="http://schemas.microsoft.com/office/drawing/2014/main" id="{CD3562CE-A3F4-466B-A9D3-AC2175F868C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718548" y="3694825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0" name="Рисунок 14">
            <a:extLst>
              <a:ext uri="{FF2B5EF4-FFF2-40B4-BE49-F238E27FC236}">
                <a16:creationId xmlns:a16="http://schemas.microsoft.com/office/drawing/2014/main" id="{1C5D21D0-A654-4F33-BE00-4AAAD314630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23850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1" name="Text Placeholder 7">
            <a:extLst>
              <a:ext uri="{FF2B5EF4-FFF2-40B4-BE49-F238E27FC236}">
                <a16:creationId xmlns:a16="http://schemas.microsoft.com/office/drawing/2014/main" id="{5CE170A8-BA82-4FE4-ADC7-72FC991D905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718548" y="423444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0460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+ фото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4020" y="204540"/>
            <a:ext cx="5527980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3094037" cy="51435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0F330F95-7EBC-4271-9C49-F0553ABB45B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6402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9D1C6CFE-3B42-4E68-8F90-D16CA3CB581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44068" y="100101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17C8AFFB-91D7-48BE-BA4C-A402F77F853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6402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0EC294AA-CA93-448B-8CDF-AABD8FA081A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844068" y="153635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9417A9CF-5B7D-40E0-890E-E0C892B0DBA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36402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181702C2-B12F-4EAE-994D-1092DDAA840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844068" y="2075971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5C52364B-C15A-4133-B102-541B5C18DD45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36402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309921A7-5A7D-429D-98F8-5C3D0D68DF4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844068" y="2615589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85866053-C0C3-4840-A70B-ADE6462FD4E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36402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1CE4F2F3-D83C-44A2-ADA5-3A2B4310AC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844068" y="315520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BB1F9AA0-0565-4D7A-ADAF-E349DF55D06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36402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D755A123-151B-4050-A5F3-4A9019222E3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844068" y="3694825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7C98835F-EA09-4ED1-B396-8DC0E5340E8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36402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1D5355F9-7F30-4BD3-9D56-6F134F19492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844068" y="423444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681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ольшое фото слева +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785357" y="967120"/>
            <a:ext cx="4106643" cy="36921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5358" y="204540"/>
            <a:ext cx="4106641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564380" cy="51435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847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ольшое фото справа +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55601" y="967120"/>
            <a:ext cx="4106643" cy="36921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4106641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5600" y="4755454"/>
            <a:ext cx="4106641" cy="332562"/>
          </a:xfrm>
        </p:spPr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579620" y="0"/>
            <a:ext cx="4564380" cy="51435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3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4"/>
          </p:nvPr>
        </p:nvSpPr>
        <p:spPr>
          <a:xfrm>
            <a:off x="255588" y="842963"/>
            <a:ext cx="4210050" cy="3816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/>
          </p:nvPr>
        </p:nvSpPr>
        <p:spPr>
          <a:xfrm>
            <a:off x="4681950" y="842963"/>
            <a:ext cx="4210050" cy="3816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40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олонки с заголов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8"/>
          <p:cNvSpPr>
            <a:spLocks noGrp="1"/>
          </p:cNvSpPr>
          <p:nvPr>
            <p:ph type="body" sz="quarter" idx="22"/>
          </p:nvPr>
        </p:nvSpPr>
        <p:spPr>
          <a:xfrm>
            <a:off x="4667663" y="1352550"/>
            <a:ext cx="4224337" cy="3306763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21"/>
          </p:nvPr>
        </p:nvSpPr>
        <p:spPr>
          <a:xfrm>
            <a:off x="255588" y="1352550"/>
            <a:ext cx="4224337" cy="3306763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id="{DC95F010-2C41-49B4-994C-8AE1F73A8DE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255598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6" name="Текст 2">
            <a:extLst>
              <a:ext uri="{FF2B5EF4-FFF2-40B4-BE49-F238E27FC236}">
                <a16:creationId xmlns:a16="http://schemas.microsoft.com/office/drawing/2014/main" id="{776C387D-3753-4B75-92C6-5D3702D41529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668025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561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диаграммы и комментар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0825" y="3303588"/>
            <a:ext cx="4224338" cy="13557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Диаграмма 13"/>
          <p:cNvSpPr>
            <a:spLocks noGrp="1"/>
          </p:cNvSpPr>
          <p:nvPr>
            <p:ph type="chart" sz="quarter" idx="18" hasCustomPrompt="1"/>
          </p:nvPr>
        </p:nvSpPr>
        <p:spPr>
          <a:xfrm>
            <a:off x="255588" y="1363625"/>
            <a:ext cx="4224337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Диаграмма 13"/>
          <p:cNvSpPr>
            <a:spLocks noGrp="1"/>
          </p:cNvSpPr>
          <p:nvPr>
            <p:ph type="chart" sz="quarter" idx="19" hasCustomPrompt="1"/>
          </p:nvPr>
        </p:nvSpPr>
        <p:spPr>
          <a:xfrm>
            <a:off x="4667663" y="1363625"/>
            <a:ext cx="4224337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8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67663" y="3303588"/>
            <a:ext cx="4224338" cy="13557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964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- 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>
            <a:endCxn id="32" idx="3"/>
          </p:cNvCxnSpPr>
          <p:nvPr/>
        </p:nvCxnSpPr>
        <p:spPr bwMode="auto">
          <a:xfrm flipH="1" flipV="1">
            <a:off x="5764121" y="4656786"/>
            <a:ext cx="3369172" cy="1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endCxn id="32" idx="1"/>
          </p:cNvCxnSpPr>
          <p:nvPr/>
        </p:nvCxnSpPr>
        <p:spPr bwMode="auto">
          <a:xfrm flipV="1">
            <a:off x="-834" y="4656786"/>
            <a:ext cx="3819165" cy="1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Группа 3"/>
          <p:cNvGrpSpPr/>
          <p:nvPr/>
        </p:nvGrpSpPr>
        <p:grpSpPr>
          <a:xfrm>
            <a:off x="9220086" y="3"/>
            <a:ext cx="2781533" cy="5143499"/>
            <a:chOff x="9220084" y="1"/>
            <a:chExt cx="2781533" cy="5143499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9220084" y="1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576000">
              <a:noAutofit/>
            </a:bodyPr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200" b="1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1" dirty="0">
                  <a:solidFill>
                    <a:schemeClr val="bg1"/>
                  </a:solidFill>
                </a:rPr>
              </a:br>
              <a:r>
                <a:rPr lang="ru-RU" sz="12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94809" y="6832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94809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94809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94809" y="3367556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94809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94809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94809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94809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94809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94809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94811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94811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</a:t>
              </a: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94811" y="3367559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94811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9294811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216</a:t>
              </a: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9294811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9294811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9294811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9294811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cxnSp>
          <p:nvCxnSpPr>
            <p:cNvPr id="65" name="Прямая соединительная линия 64"/>
            <p:cNvCxnSpPr/>
            <p:nvPr/>
          </p:nvCxnSpPr>
          <p:spPr bwMode="auto">
            <a:xfrm>
              <a:off x="9791817" y="444500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2" name="TextBox 31"/>
          <p:cNvSpPr txBox="1"/>
          <p:nvPr/>
        </p:nvSpPr>
        <p:spPr>
          <a:xfrm>
            <a:off x="3818331" y="4518286"/>
            <a:ext cx="1945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1"/>
                </a:solidFill>
              </a:rPr>
              <a:t>ПАО «СИБУР Холдинг»</a:t>
            </a:r>
          </a:p>
        </p:txBody>
      </p:sp>
      <p:sp>
        <p:nvSpPr>
          <p:cNvPr id="34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5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02D23F4-C02D-4C1E-BE41-8B09B121F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66" y="796323"/>
            <a:ext cx="2694711" cy="363865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487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861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фото и комментар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0"/>
          <p:cNvSpPr>
            <a:spLocks noGrp="1"/>
          </p:cNvSpPr>
          <p:nvPr>
            <p:ph type="pic" sz="quarter" idx="17" hasCustomPrompt="1"/>
          </p:nvPr>
        </p:nvSpPr>
        <p:spPr>
          <a:xfrm>
            <a:off x="255588" y="1352475"/>
            <a:ext cx="4224337" cy="1686488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18" hasCustomPrompt="1"/>
          </p:nvPr>
        </p:nvSpPr>
        <p:spPr>
          <a:xfrm>
            <a:off x="4667663" y="1352475"/>
            <a:ext cx="4224337" cy="1686488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0825" y="3148186"/>
            <a:ext cx="4224338" cy="1511127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67663" y="3148186"/>
            <a:ext cx="4224338" cy="1511127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type="body" idx="23" hasCustomPrompt="1"/>
          </p:nvPr>
        </p:nvSpPr>
        <p:spPr>
          <a:xfrm>
            <a:off x="255598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622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Четыре булли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50825" y="1152000"/>
            <a:ext cx="4224338" cy="153423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667663" y="1152000"/>
            <a:ext cx="4224338" cy="153423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0825" y="3175200"/>
            <a:ext cx="4224338" cy="148411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67663" y="3175200"/>
            <a:ext cx="4224338" cy="148411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25" hasCustomPrompt="1"/>
          </p:nvPr>
        </p:nvSpPr>
        <p:spPr>
          <a:xfrm>
            <a:off x="255598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6" name="Текст 2"/>
          <p:cNvSpPr>
            <a:spLocks noGrp="1"/>
          </p:cNvSpPr>
          <p:nvPr>
            <p:ph type="body" idx="26" hasCustomPrompt="1"/>
          </p:nvPr>
        </p:nvSpPr>
        <p:spPr>
          <a:xfrm>
            <a:off x="250825" y="2813512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idx="27" hasCustomPrompt="1"/>
          </p:nvPr>
        </p:nvSpPr>
        <p:spPr>
          <a:xfrm>
            <a:off x="4663252" y="2813512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334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Четыре буллита с и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82218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1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255600" y="27895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4669200" y="82218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3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4669200" y="27895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4377472-2581-4B39-80AE-581E00F8559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55588" y="3165518"/>
            <a:ext cx="4224338" cy="1355725"/>
          </a:xfrm>
        </p:spPr>
        <p:txBody>
          <a:bodyPr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8B92BB08-C89E-41B5-A110-42DDF113B6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667663" y="3165518"/>
            <a:ext cx="4224338" cy="1355725"/>
          </a:xfrm>
        </p:spPr>
        <p:txBody>
          <a:bodyPr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2D5CA91E-9AC8-4158-AA35-A1935E3551E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55588" y="1198168"/>
            <a:ext cx="4224338" cy="1355725"/>
          </a:xfrm>
        </p:spPr>
        <p:txBody>
          <a:bodyPr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05B00560-4053-45AA-85D0-1C55BA3D54D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667663" y="1198168"/>
            <a:ext cx="4224338" cy="1355725"/>
          </a:xfrm>
        </p:spPr>
        <p:txBody>
          <a:bodyPr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8" name="Текст 2"/>
          <p:cNvSpPr>
            <a:spLocks noGrp="1"/>
          </p:cNvSpPr>
          <p:nvPr>
            <p:ph type="body" idx="29" hasCustomPrompt="1"/>
          </p:nvPr>
        </p:nvSpPr>
        <p:spPr>
          <a:xfrm>
            <a:off x="727200" y="818732"/>
            <a:ext cx="3752373" cy="379435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9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5139627" y="818732"/>
            <a:ext cx="3752373" cy="379435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20" name="Текст 2"/>
          <p:cNvSpPr>
            <a:spLocks noGrp="1"/>
          </p:cNvSpPr>
          <p:nvPr>
            <p:ph type="body" idx="30" hasCustomPrompt="1"/>
          </p:nvPr>
        </p:nvSpPr>
        <p:spPr>
          <a:xfrm>
            <a:off x="722427" y="2779201"/>
            <a:ext cx="3752373" cy="384163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21" name="Текст 2"/>
          <p:cNvSpPr>
            <a:spLocks noGrp="1"/>
          </p:cNvSpPr>
          <p:nvPr>
            <p:ph type="body" idx="31" hasCustomPrompt="1"/>
          </p:nvPr>
        </p:nvSpPr>
        <p:spPr>
          <a:xfrm>
            <a:off x="5134854" y="2779201"/>
            <a:ext cx="3752373" cy="384163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725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2 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5ACD6DB4-4E35-4BB8-8994-407B920DEDB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2556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1DB96461-00C9-4618-B085-BC875E29CDA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35648" y="1001017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Рисунок 14">
            <a:extLst>
              <a:ext uri="{FF2B5EF4-FFF2-40B4-BE49-F238E27FC236}">
                <a16:creationId xmlns:a16="http://schemas.microsoft.com/office/drawing/2014/main" id="{4CE4A8B4-2328-4C2C-A1F8-423D7177476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5560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B1AEF316-0FE1-4213-A402-302C31640C8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35648" y="1536353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Рисунок 14">
            <a:extLst>
              <a:ext uri="{FF2B5EF4-FFF2-40B4-BE49-F238E27FC236}">
                <a16:creationId xmlns:a16="http://schemas.microsoft.com/office/drawing/2014/main" id="{64CD6F6C-3BD6-4982-9A80-480DEEF6FE9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5560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0" name="Text Placeholder 7">
            <a:extLst>
              <a:ext uri="{FF2B5EF4-FFF2-40B4-BE49-F238E27FC236}">
                <a16:creationId xmlns:a16="http://schemas.microsoft.com/office/drawing/2014/main" id="{2E2D9583-6670-486A-A170-4B7E3AAD45D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35648" y="2075971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1" name="Рисунок 14">
            <a:extLst>
              <a:ext uri="{FF2B5EF4-FFF2-40B4-BE49-F238E27FC236}">
                <a16:creationId xmlns:a16="http://schemas.microsoft.com/office/drawing/2014/main" id="{B2679DE3-113C-45B0-9FBB-84C80D90A2FD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25560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2" name="Text Placeholder 7">
            <a:extLst>
              <a:ext uri="{FF2B5EF4-FFF2-40B4-BE49-F238E27FC236}">
                <a16:creationId xmlns:a16="http://schemas.microsoft.com/office/drawing/2014/main" id="{DC34E2AE-DCD6-46D1-A1D1-59D43290768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35648" y="2615589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3" name="Рисунок 14">
            <a:extLst>
              <a:ext uri="{FF2B5EF4-FFF2-40B4-BE49-F238E27FC236}">
                <a16:creationId xmlns:a16="http://schemas.microsoft.com/office/drawing/2014/main" id="{95B65BCB-FAFB-4949-9DA5-6DD965EF5DD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560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DF6D2344-1F01-4E57-B29B-777B243901A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735648" y="3155207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5" name="Рисунок 14">
            <a:extLst>
              <a:ext uri="{FF2B5EF4-FFF2-40B4-BE49-F238E27FC236}">
                <a16:creationId xmlns:a16="http://schemas.microsoft.com/office/drawing/2014/main" id="{B338637A-8816-44B7-BB19-C9702D023FB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5560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6" name="Text Placeholder 7">
            <a:extLst>
              <a:ext uri="{FF2B5EF4-FFF2-40B4-BE49-F238E27FC236}">
                <a16:creationId xmlns:a16="http://schemas.microsoft.com/office/drawing/2014/main" id="{D970B49F-E8D0-42E9-906A-E1BE3761811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35648" y="3694825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7" name="Рисунок 14">
            <a:extLst>
              <a:ext uri="{FF2B5EF4-FFF2-40B4-BE49-F238E27FC236}">
                <a16:creationId xmlns:a16="http://schemas.microsoft.com/office/drawing/2014/main" id="{DEB00967-6AE4-4995-9A85-2356A9A4899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25560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8" name="Text Placeholder 7">
            <a:extLst>
              <a:ext uri="{FF2B5EF4-FFF2-40B4-BE49-F238E27FC236}">
                <a16:creationId xmlns:a16="http://schemas.microsoft.com/office/drawing/2014/main" id="{A098F644-4A32-41C9-AB95-DC7B1A2CBBA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735648" y="4234443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Рисунок 14">
            <a:extLst>
              <a:ext uri="{FF2B5EF4-FFF2-40B4-BE49-F238E27FC236}">
                <a16:creationId xmlns:a16="http://schemas.microsoft.com/office/drawing/2014/main" id="{52790202-17E3-482C-BBC7-0FDC08AA8D93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4821878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id="{0596A83C-CB24-431E-B6CA-8EAEEF87F2BC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5301926" y="1001017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Рисунок 14">
            <a:extLst>
              <a:ext uri="{FF2B5EF4-FFF2-40B4-BE49-F238E27FC236}">
                <a16:creationId xmlns:a16="http://schemas.microsoft.com/office/drawing/2014/main" id="{98CCCF76-0F0D-4468-B476-98F7E5F193DB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4821878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2" name="Text Placeholder 7">
            <a:extLst>
              <a:ext uri="{FF2B5EF4-FFF2-40B4-BE49-F238E27FC236}">
                <a16:creationId xmlns:a16="http://schemas.microsoft.com/office/drawing/2014/main" id="{BA14B70F-4E5F-4E68-A232-DB29D948250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5301926" y="1536353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3" name="Рисунок 14">
            <a:extLst>
              <a:ext uri="{FF2B5EF4-FFF2-40B4-BE49-F238E27FC236}">
                <a16:creationId xmlns:a16="http://schemas.microsoft.com/office/drawing/2014/main" id="{B12EAE96-E1E7-4AEA-BE1F-929DC6D7DACD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4821878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4" name="Text Placeholder 7">
            <a:extLst>
              <a:ext uri="{FF2B5EF4-FFF2-40B4-BE49-F238E27FC236}">
                <a16:creationId xmlns:a16="http://schemas.microsoft.com/office/drawing/2014/main" id="{A9563D9A-CED2-4ECA-8A37-BF67DAC51F4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5301926" y="2075971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5" name="Рисунок 14">
            <a:extLst>
              <a:ext uri="{FF2B5EF4-FFF2-40B4-BE49-F238E27FC236}">
                <a16:creationId xmlns:a16="http://schemas.microsoft.com/office/drawing/2014/main" id="{F9F1D5B1-7350-461F-BEC4-A02D9209AAC8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821878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6" name="Text Placeholder 7">
            <a:extLst>
              <a:ext uri="{FF2B5EF4-FFF2-40B4-BE49-F238E27FC236}">
                <a16:creationId xmlns:a16="http://schemas.microsoft.com/office/drawing/2014/main" id="{0FB3655B-D02C-4974-B8BB-52053EF46FA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301926" y="2615589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7" name="Рисунок 14">
            <a:extLst>
              <a:ext uri="{FF2B5EF4-FFF2-40B4-BE49-F238E27FC236}">
                <a16:creationId xmlns:a16="http://schemas.microsoft.com/office/drawing/2014/main" id="{DE3ECA66-605C-4EA2-80FD-5D3DD5A9751C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821878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EDA554DC-64B4-4829-893F-1BE738AADB2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5301926" y="3155207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9" name="Рисунок 14">
            <a:extLst>
              <a:ext uri="{FF2B5EF4-FFF2-40B4-BE49-F238E27FC236}">
                <a16:creationId xmlns:a16="http://schemas.microsoft.com/office/drawing/2014/main" id="{FC35F83D-02DD-4749-A458-B5EBA5DEC17D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821878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B76B11AD-817F-47DD-B055-F17D2333517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5301926" y="3694825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1" name="Рисунок 14">
            <a:extLst>
              <a:ext uri="{FF2B5EF4-FFF2-40B4-BE49-F238E27FC236}">
                <a16:creationId xmlns:a16="http://schemas.microsoft.com/office/drawing/2014/main" id="{D6937FE5-2DC9-467B-B2CB-1E208EC03460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821878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62" name="Text Placeholder 7">
            <a:extLst>
              <a:ext uri="{FF2B5EF4-FFF2-40B4-BE49-F238E27FC236}">
                <a16:creationId xmlns:a16="http://schemas.microsoft.com/office/drawing/2014/main" id="{30E2FE77-DADE-42E6-BD8F-386BE6C5C23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5301926" y="4234443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597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ольшое фото снизу +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55601" y="1324799"/>
            <a:ext cx="4247819" cy="170494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58377" y="1324800"/>
            <a:ext cx="4247819" cy="170494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50596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3124200"/>
            <a:ext cx="9144000" cy="2019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idx="23" hasCustomPrompt="1"/>
          </p:nvPr>
        </p:nvSpPr>
        <p:spPr>
          <a:xfrm>
            <a:off x="255598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2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63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2х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44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818733"/>
            <a:ext cx="4224338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2821762"/>
            <a:ext cx="4224338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6"/>
          <p:cNvSpPr>
            <a:spLocks noGrp="1"/>
          </p:cNvSpPr>
          <p:nvPr>
            <p:ph sz="quarter" idx="30"/>
          </p:nvPr>
        </p:nvSpPr>
        <p:spPr>
          <a:xfrm>
            <a:off x="4662889" y="818733"/>
            <a:ext cx="4224338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6"/>
          <p:cNvSpPr>
            <a:spLocks noGrp="1"/>
          </p:cNvSpPr>
          <p:nvPr>
            <p:ph sz="quarter" idx="31"/>
          </p:nvPr>
        </p:nvSpPr>
        <p:spPr>
          <a:xfrm>
            <a:off x="4662889" y="2821762"/>
            <a:ext cx="4224338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024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2х2 с заголовками коло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68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178752"/>
            <a:ext cx="4224338" cy="1755274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25" hasCustomPrompt="1"/>
          </p:nvPr>
        </p:nvSpPr>
        <p:spPr>
          <a:xfrm>
            <a:off x="255598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000181"/>
            <a:ext cx="4224338" cy="1755274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6"/>
          <p:cNvSpPr>
            <a:spLocks noGrp="1"/>
          </p:cNvSpPr>
          <p:nvPr>
            <p:ph sz="quarter" idx="30"/>
          </p:nvPr>
        </p:nvSpPr>
        <p:spPr>
          <a:xfrm>
            <a:off x="4662889" y="1178752"/>
            <a:ext cx="4224338" cy="1755274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6"/>
          <p:cNvSpPr>
            <a:spLocks noGrp="1"/>
          </p:cNvSpPr>
          <p:nvPr>
            <p:ph sz="quarter" idx="31"/>
          </p:nvPr>
        </p:nvSpPr>
        <p:spPr>
          <a:xfrm>
            <a:off x="4662889" y="3000181"/>
            <a:ext cx="4224338" cy="1755274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10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2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526964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92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166925"/>
            <a:ext cx="4224338" cy="153352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25" hasCustomPrompt="1"/>
          </p:nvPr>
        </p:nvSpPr>
        <p:spPr>
          <a:xfrm>
            <a:off x="255598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6" name="Текст 2"/>
          <p:cNvSpPr>
            <a:spLocks noGrp="1"/>
          </p:cNvSpPr>
          <p:nvPr>
            <p:ph type="body" idx="26" hasCustomPrompt="1"/>
          </p:nvPr>
        </p:nvSpPr>
        <p:spPr>
          <a:xfrm>
            <a:off x="250825" y="2813512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idx="27" hasCustomPrompt="1"/>
          </p:nvPr>
        </p:nvSpPr>
        <p:spPr>
          <a:xfrm>
            <a:off x="4663252" y="2813512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169954"/>
            <a:ext cx="4224338" cy="153352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6"/>
          <p:cNvSpPr>
            <a:spLocks noGrp="1"/>
          </p:cNvSpPr>
          <p:nvPr>
            <p:ph sz="quarter" idx="30"/>
          </p:nvPr>
        </p:nvSpPr>
        <p:spPr>
          <a:xfrm>
            <a:off x="4662889" y="1166925"/>
            <a:ext cx="4224338" cy="153352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6"/>
          <p:cNvSpPr>
            <a:spLocks noGrp="1"/>
          </p:cNvSpPr>
          <p:nvPr>
            <p:ph sz="quarter" idx="31"/>
          </p:nvPr>
        </p:nvSpPr>
        <p:spPr>
          <a:xfrm>
            <a:off x="4662889" y="3169954"/>
            <a:ext cx="4224338" cy="153352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905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ольшое фото снизу + текст в 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205800" y="1267482"/>
            <a:ext cx="2750196" cy="185671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1267482"/>
            <a:ext cx="2750196" cy="185671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56000" y="1267482"/>
            <a:ext cx="2750196" cy="185671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50596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3124200"/>
            <a:ext cx="9144000" cy="2019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3185333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 smtClean="0"/>
              <a:t>Название 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3" hasCustomPrompt="1"/>
          </p:nvPr>
        </p:nvSpPr>
        <p:spPr>
          <a:xfrm>
            <a:off x="6115067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 smtClean="0"/>
              <a:t>Название 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641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раздела + заголовки + ик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205799" y="1218109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3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156000" y="1218109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588" y="843281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3205799" y="843281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9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6156000" y="843281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Текст 2"/>
          <p:cNvSpPr>
            <a:spLocks noGrp="1"/>
          </p:cNvSpPr>
          <p:nvPr>
            <p:ph type="body" idx="24" hasCustomPrompt="1"/>
          </p:nvPr>
        </p:nvSpPr>
        <p:spPr>
          <a:xfrm>
            <a:off x="255599" y="1218109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1708984"/>
            <a:ext cx="2750196" cy="29492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05799" y="1708984"/>
            <a:ext cx="2750196" cy="29492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56000" y="1708984"/>
            <a:ext cx="2750196" cy="29492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663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новое фото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 bwMode="auto">
          <a:xfrm>
            <a:off x="0" y="0"/>
            <a:ext cx="9144000" cy="5144400"/>
          </a:xfrm>
          <a:prstGeom prst="rect">
            <a:avLst/>
          </a:prstGeom>
          <a:gradFill>
            <a:gsLst>
              <a:gs pos="2020">
                <a:schemeClr val="accent1">
                  <a:alpha val="85000"/>
                </a:schemeClr>
              </a:gs>
              <a:gs pos="35000">
                <a:srgbClr val="008C95">
                  <a:alpha val="55000"/>
                </a:srgbClr>
              </a:gs>
              <a:gs pos="74000">
                <a:schemeClr val="accent1">
                  <a:alpha val="36000"/>
                </a:schemeClr>
              </a:gs>
              <a:gs pos="100000">
                <a:schemeClr val="accent1">
                  <a:alpha val="10000"/>
                </a:schemeClr>
              </a:gs>
            </a:gsLst>
            <a:lin ang="30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9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58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051130" y="1400495"/>
            <a:ext cx="7216570" cy="1441767"/>
          </a:xfrm>
          <a:effectLst/>
        </p:spPr>
        <p:txBody>
          <a:bodyPr>
            <a:normAutofit/>
          </a:bodyPr>
          <a:lstStyle>
            <a:lvl1pPr>
              <a:defRPr lang="ru-RU" sz="32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1050927" y="3149762"/>
            <a:ext cx="7216773" cy="792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50926" y="4140804"/>
            <a:ext cx="7216773" cy="540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33" y="361700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027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диаграммы с комментари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3300700"/>
            <a:ext cx="2775758" cy="135757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185333" y="3300700"/>
            <a:ext cx="2775758" cy="135757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14705" y="3300700"/>
            <a:ext cx="2775758" cy="135757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Диаграмма 13"/>
          <p:cNvSpPr>
            <a:spLocks noGrp="1"/>
          </p:cNvSpPr>
          <p:nvPr>
            <p:ph type="chart" sz="quarter" idx="18" hasCustomPrompt="1"/>
          </p:nvPr>
        </p:nvSpPr>
        <p:spPr>
          <a:xfrm>
            <a:off x="255589" y="1309689"/>
            <a:ext cx="2777171" cy="1897024"/>
          </a:xfrm>
        </p:spPr>
        <p:txBody>
          <a:bodyPr/>
          <a:lstStyle>
            <a:lvl1pPr algn="l"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Диаграмма 13"/>
          <p:cNvSpPr>
            <a:spLocks noGrp="1"/>
          </p:cNvSpPr>
          <p:nvPr>
            <p:ph type="chart" sz="quarter" idx="19" hasCustomPrompt="1"/>
          </p:nvPr>
        </p:nvSpPr>
        <p:spPr>
          <a:xfrm>
            <a:off x="3185333" y="1309689"/>
            <a:ext cx="2777171" cy="1897024"/>
          </a:xfrm>
        </p:spPr>
        <p:txBody>
          <a:bodyPr/>
          <a:lstStyle>
            <a:lvl1pPr algn="l"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3185333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  <p:sp>
        <p:nvSpPr>
          <p:cNvPr id="13" name="Диаграмма 13"/>
          <p:cNvSpPr>
            <a:spLocks noGrp="1"/>
          </p:cNvSpPr>
          <p:nvPr>
            <p:ph type="chart" sz="quarter" idx="22" hasCustomPrompt="1"/>
          </p:nvPr>
        </p:nvSpPr>
        <p:spPr>
          <a:xfrm>
            <a:off x="6114705" y="1309689"/>
            <a:ext cx="2777171" cy="1897024"/>
          </a:xfrm>
        </p:spPr>
        <p:txBody>
          <a:bodyPr/>
          <a:lstStyle>
            <a:lvl1pPr algn="l"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Текст 2"/>
          <p:cNvSpPr>
            <a:spLocks noGrp="1"/>
          </p:cNvSpPr>
          <p:nvPr>
            <p:ph type="body" idx="23" hasCustomPrompt="1"/>
          </p:nvPr>
        </p:nvSpPr>
        <p:spPr>
          <a:xfrm>
            <a:off x="6115067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</p:spTree>
    <p:extLst>
      <p:ext uri="{BB962C8B-B14F-4D97-AF65-F5344CB8AC3E}">
        <p14:creationId xmlns:p14="http://schemas.microsoft.com/office/powerpoint/2010/main" val="2871435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sz="quarter" idx="19" hasCustomPrompt="1"/>
          </p:nvPr>
        </p:nvSpPr>
        <p:spPr>
          <a:xfrm>
            <a:off x="255588" y="1332000"/>
            <a:ext cx="2735262" cy="162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20" hasCustomPrompt="1"/>
          </p:nvPr>
        </p:nvSpPr>
        <p:spPr>
          <a:xfrm>
            <a:off x="3206538" y="1332000"/>
            <a:ext cx="2735262" cy="162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2"/>
          <p:cNvSpPr>
            <a:spLocks noGrp="1"/>
          </p:cNvSpPr>
          <p:nvPr>
            <p:ph type="pic" sz="quarter" idx="21" hasCustomPrompt="1"/>
          </p:nvPr>
        </p:nvSpPr>
        <p:spPr>
          <a:xfrm>
            <a:off x="6156738" y="1332000"/>
            <a:ext cx="2735262" cy="162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2968184"/>
            <a:ext cx="2750196" cy="16900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05799" y="2968184"/>
            <a:ext cx="2750196" cy="16900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56000" y="2968184"/>
            <a:ext cx="2750196" cy="16900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8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205799" y="84080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156000" y="84080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0" name="Текст 2"/>
          <p:cNvSpPr>
            <a:spLocks noGrp="1"/>
          </p:cNvSpPr>
          <p:nvPr>
            <p:ph type="body" idx="24" hasCustomPrompt="1"/>
          </p:nvPr>
        </p:nvSpPr>
        <p:spPr>
          <a:xfrm>
            <a:off x="255599" y="840808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2301644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320072"/>
            <a:ext cx="2750196" cy="13982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205799" y="1320072"/>
            <a:ext cx="2750196" cy="13982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156000" y="1320072"/>
            <a:ext cx="2750196" cy="13982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3293109"/>
            <a:ext cx="2750196" cy="13651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05799" y="3293109"/>
            <a:ext cx="2750196" cy="13651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56000" y="3293109"/>
            <a:ext cx="2750196" cy="13651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8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205799" y="281338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156000" y="281338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0" name="Текст 2"/>
          <p:cNvSpPr>
            <a:spLocks noGrp="1"/>
          </p:cNvSpPr>
          <p:nvPr>
            <p:ph type="body" idx="24" hasCustomPrompt="1"/>
          </p:nvPr>
        </p:nvSpPr>
        <p:spPr>
          <a:xfrm>
            <a:off x="255599" y="2813388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1" name="Текст 2"/>
          <p:cNvSpPr>
            <a:spLocks noGrp="1"/>
          </p:cNvSpPr>
          <p:nvPr>
            <p:ph type="body" idx="38" hasCustomPrompt="1"/>
          </p:nvPr>
        </p:nvSpPr>
        <p:spPr>
          <a:xfrm>
            <a:off x="3205799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6156000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255599" y="828762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121945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буллитов + ик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211896"/>
            <a:ext cx="2750196" cy="1506470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205799" y="1211896"/>
            <a:ext cx="2750196" cy="1506470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156000" y="1211896"/>
            <a:ext cx="2750196" cy="1506470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3187495"/>
            <a:ext cx="2750196" cy="1470782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05799" y="3187495"/>
            <a:ext cx="2750196" cy="1470782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56000" y="3187495"/>
            <a:ext cx="2750196" cy="1470782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2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82988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3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255600" y="280314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3205800" y="82988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3205800" y="280314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5" hasCustomPrompt="1"/>
          </p:nvPr>
        </p:nvSpPr>
        <p:spPr>
          <a:xfrm>
            <a:off x="6156000" y="82988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6" hasCustomPrompt="1"/>
          </p:nvPr>
        </p:nvSpPr>
        <p:spPr>
          <a:xfrm>
            <a:off x="6156000" y="280314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652199" y="2802874"/>
            <a:ext cx="2289600" cy="384622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602400" y="2802874"/>
            <a:ext cx="2289600" cy="384622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0" name="Текст 2"/>
          <p:cNvSpPr>
            <a:spLocks noGrp="1"/>
          </p:cNvSpPr>
          <p:nvPr>
            <p:ph type="body" idx="38" hasCustomPrompt="1"/>
          </p:nvPr>
        </p:nvSpPr>
        <p:spPr>
          <a:xfrm>
            <a:off x="703761" y="2802874"/>
            <a:ext cx="2298639" cy="384622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7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3652199" y="828198"/>
            <a:ext cx="2289600" cy="38369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8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6602400" y="828198"/>
            <a:ext cx="2289600" cy="38369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9" name="Текст 2"/>
          <p:cNvSpPr>
            <a:spLocks noGrp="1"/>
          </p:cNvSpPr>
          <p:nvPr>
            <p:ph type="body" idx="41" hasCustomPrompt="1"/>
          </p:nvPr>
        </p:nvSpPr>
        <p:spPr>
          <a:xfrm>
            <a:off x="703761" y="828198"/>
            <a:ext cx="2298639" cy="38369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1986476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3х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115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818733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2821762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6"/>
          <p:cNvSpPr>
            <a:spLocks noGrp="1"/>
          </p:cNvSpPr>
          <p:nvPr>
            <p:ph sz="quarter" idx="30"/>
          </p:nvPr>
        </p:nvSpPr>
        <p:spPr>
          <a:xfrm>
            <a:off x="3205799" y="818733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6"/>
          <p:cNvSpPr>
            <a:spLocks noGrp="1"/>
          </p:cNvSpPr>
          <p:nvPr>
            <p:ph sz="quarter" idx="31"/>
          </p:nvPr>
        </p:nvSpPr>
        <p:spPr>
          <a:xfrm>
            <a:off x="3205799" y="2821762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6"/>
          <p:cNvSpPr>
            <a:spLocks noGrp="1"/>
          </p:cNvSpPr>
          <p:nvPr>
            <p:ph sz="quarter" idx="38"/>
          </p:nvPr>
        </p:nvSpPr>
        <p:spPr>
          <a:xfrm>
            <a:off x="6156000" y="818733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39"/>
          </p:nvPr>
        </p:nvSpPr>
        <p:spPr>
          <a:xfrm>
            <a:off x="6156000" y="2821762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276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3х2 с заголовками коло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140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2" name="Текст 2"/>
          <p:cNvSpPr>
            <a:spLocks noGrp="1"/>
          </p:cNvSpPr>
          <p:nvPr>
            <p:ph type="body" idx="38" hasCustomPrompt="1"/>
          </p:nvPr>
        </p:nvSpPr>
        <p:spPr>
          <a:xfrm>
            <a:off x="3205799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6156000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255599" y="828762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27751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01648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3205799" y="127751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3205799" y="301648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6156000" y="127751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6156000" y="301648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29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3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164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6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205799" y="281338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156000" y="281338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1" name="Текст 2"/>
          <p:cNvSpPr>
            <a:spLocks noGrp="1"/>
          </p:cNvSpPr>
          <p:nvPr>
            <p:ph type="body" idx="24" hasCustomPrompt="1"/>
          </p:nvPr>
        </p:nvSpPr>
        <p:spPr>
          <a:xfrm>
            <a:off x="255599" y="2813388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38" hasCustomPrompt="1"/>
          </p:nvPr>
        </p:nvSpPr>
        <p:spPr>
          <a:xfrm>
            <a:off x="3205799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6156000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255599" y="828762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277513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280542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3205799" y="1277513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3205799" y="3280542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6156000" y="1277513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6156000" y="3280542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248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раздела + заголовки + ик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114092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1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2462400" y="114092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2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4669200" y="114092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3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6875999" y="114092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588" y="75502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2462400" y="75502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4669200" y="75502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6875999" y="75502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195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диаграммы с комментари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3302854"/>
            <a:ext cx="2016000" cy="13554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3302854"/>
            <a:ext cx="2016000" cy="13554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3302854"/>
            <a:ext cx="2016000" cy="13554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3302854"/>
            <a:ext cx="2016000" cy="13554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Диаграмма 13"/>
          <p:cNvSpPr>
            <a:spLocks noGrp="1"/>
          </p:cNvSpPr>
          <p:nvPr>
            <p:ph type="chart" sz="quarter" idx="18" hasCustomPrompt="1"/>
          </p:nvPr>
        </p:nvSpPr>
        <p:spPr>
          <a:xfrm>
            <a:off x="255589" y="1363625"/>
            <a:ext cx="2016000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Диаграмма 13"/>
          <p:cNvSpPr>
            <a:spLocks noGrp="1"/>
          </p:cNvSpPr>
          <p:nvPr>
            <p:ph type="chart" sz="quarter" idx="19" hasCustomPrompt="1"/>
          </p:nvPr>
        </p:nvSpPr>
        <p:spPr>
          <a:xfrm>
            <a:off x="2461064" y="1363625"/>
            <a:ext cx="2016000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3" name="Диаграмма 13"/>
          <p:cNvSpPr>
            <a:spLocks noGrp="1"/>
          </p:cNvSpPr>
          <p:nvPr>
            <p:ph type="chart" sz="quarter" idx="22" hasCustomPrompt="1"/>
          </p:nvPr>
        </p:nvSpPr>
        <p:spPr>
          <a:xfrm>
            <a:off x="4666539" y="1363625"/>
            <a:ext cx="2016000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Диаграмма 13"/>
          <p:cNvSpPr>
            <a:spLocks noGrp="1"/>
          </p:cNvSpPr>
          <p:nvPr>
            <p:ph type="chart" sz="quarter" idx="25" hasCustomPrompt="1"/>
          </p:nvPr>
        </p:nvSpPr>
        <p:spPr>
          <a:xfrm>
            <a:off x="6872013" y="1363625"/>
            <a:ext cx="2016000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Текст 2">
            <a:extLst>
              <a:ext uri="{FF2B5EF4-FFF2-40B4-BE49-F238E27FC236}">
                <a16:creationId xmlns:a16="http://schemas.microsoft.com/office/drawing/2014/main" id="{156977D3-B49F-459C-8A95-0201776EC89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255599" y="880633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01672133-F7F2-4D49-84AE-FB4BF84CCFBB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2462400" y="880633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89913B83-2D6F-4502-B6BF-D6C17DA85AD9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4669200" y="880633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id="{FCCA6A8A-8972-4627-8588-AAA663EB57EA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875999" y="880633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2653012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1277511"/>
            <a:ext cx="2016000" cy="33807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277511"/>
            <a:ext cx="2016000" cy="33807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1277511"/>
            <a:ext cx="2016000" cy="33807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1277511"/>
            <a:ext cx="2016000" cy="33807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2876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5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2462400" y="82876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4669200" y="82876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6875999" y="82876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327772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Титульный фоновое фото">
    <p:bg>
      <p:bgPr>
        <a:blipFill dpi="0" rotWithShape="1">
          <a:blip r:embed="rId5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341723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46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7670510" y="331723"/>
            <a:ext cx="1159938" cy="36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0" y="984813"/>
            <a:ext cx="5291667" cy="3241289"/>
          </a:xfrm>
          <a:prstGeom prst="rect">
            <a:avLst/>
          </a:prstGeom>
          <a:gradFill>
            <a:gsLst>
              <a:gs pos="2020">
                <a:schemeClr val="accent1">
                  <a:alpha val="85000"/>
                </a:schemeClr>
              </a:gs>
              <a:gs pos="35000">
                <a:srgbClr val="008C95">
                  <a:alpha val="77000"/>
                </a:srgbClr>
              </a:gs>
              <a:gs pos="74000">
                <a:schemeClr val="accent1">
                  <a:alpha val="68000"/>
                </a:schemeClr>
              </a:gs>
              <a:gs pos="100000">
                <a:schemeClr val="accent1">
                  <a:alpha val="50000"/>
                </a:schemeClr>
              </a:gs>
            </a:gsLst>
            <a:lin ang="30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9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2540" y="1210582"/>
            <a:ext cx="4645860" cy="1441767"/>
          </a:xfrm>
          <a:effectLst/>
        </p:spPr>
        <p:txBody>
          <a:bodyPr>
            <a:normAutofit/>
          </a:bodyPr>
          <a:lstStyle>
            <a:lvl1pPr>
              <a:defRPr lang="ru-RU" sz="28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32338" y="2737470"/>
            <a:ext cx="4645990" cy="792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32337" y="3614591"/>
            <a:ext cx="4645990" cy="540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820" y="428923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06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фото + подпис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3182400"/>
            <a:ext cx="2016000" cy="147587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3182400"/>
            <a:ext cx="2016000" cy="147587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3182400"/>
            <a:ext cx="2016000" cy="147587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3182400"/>
            <a:ext cx="2016000" cy="147587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7"/>
          </p:nvPr>
        </p:nvSpPr>
        <p:spPr>
          <a:xfrm>
            <a:off x="255701" y="1298578"/>
            <a:ext cx="2015900" cy="1883822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18"/>
          </p:nvPr>
        </p:nvSpPr>
        <p:spPr>
          <a:xfrm>
            <a:off x="2466540" y="1298578"/>
            <a:ext cx="2015900" cy="1883822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" name="Рисунок 10"/>
          <p:cNvSpPr>
            <a:spLocks noGrp="1"/>
          </p:cNvSpPr>
          <p:nvPr>
            <p:ph type="pic" sz="quarter" idx="19"/>
          </p:nvPr>
        </p:nvSpPr>
        <p:spPr>
          <a:xfrm>
            <a:off x="4669200" y="1298578"/>
            <a:ext cx="2015900" cy="1883822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20"/>
          </p:nvPr>
        </p:nvSpPr>
        <p:spPr>
          <a:xfrm>
            <a:off x="6876100" y="1298578"/>
            <a:ext cx="2015900" cy="1883822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9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2555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0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24624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1" name="Текст 2"/>
          <p:cNvSpPr>
            <a:spLocks noGrp="1"/>
          </p:cNvSpPr>
          <p:nvPr>
            <p:ph type="body" idx="41" hasCustomPrompt="1"/>
          </p:nvPr>
        </p:nvSpPr>
        <p:spPr>
          <a:xfrm>
            <a:off x="46692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42" hasCustomPrompt="1"/>
          </p:nvPr>
        </p:nvSpPr>
        <p:spPr>
          <a:xfrm>
            <a:off x="68759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755045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4х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11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847674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2819002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2462400" y="847674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2462400" y="2819002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4669200" y="847674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4669200" y="2819002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6870050" y="847674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6870050" y="2819002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02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4х2 с заголовками коло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235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Текст 2"/>
          <p:cNvSpPr>
            <a:spLocks noGrp="1"/>
          </p:cNvSpPr>
          <p:nvPr>
            <p:ph type="body" idx="43" hasCustomPrompt="1"/>
          </p:nvPr>
        </p:nvSpPr>
        <p:spPr>
          <a:xfrm>
            <a:off x="2555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1" name="Текст 2"/>
          <p:cNvSpPr>
            <a:spLocks noGrp="1"/>
          </p:cNvSpPr>
          <p:nvPr>
            <p:ph type="body" idx="44" hasCustomPrompt="1"/>
          </p:nvPr>
        </p:nvSpPr>
        <p:spPr>
          <a:xfrm>
            <a:off x="24624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2" name="Текст 2"/>
          <p:cNvSpPr>
            <a:spLocks noGrp="1"/>
          </p:cNvSpPr>
          <p:nvPr>
            <p:ph type="body" idx="45" hasCustomPrompt="1"/>
          </p:nvPr>
        </p:nvSpPr>
        <p:spPr>
          <a:xfrm>
            <a:off x="46692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3" name="Текст 2"/>
          <p:cNvSpPr>
            <a:spLocks noGrp="1"/>
          </p:cNvSpPr>
          <p:nvPr>
            <p:ph type="body" idx="46" hasCustomPrompt="1"/>
          </p:nvPr>
        </p:nvSpPr>
        <p:spPr>
          <a:xfrm>
            <a:off x="68759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30921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03233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2462400" y="130921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2462400" y="303233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4669200" y="130921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4669200" y="303233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6870050" y="130921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6870050" y="303233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979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4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607405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88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Текст 2"/>
          <p:cNvSpPr>
            <a:spLocks noGrp="1"/>
          </p:cNvSpPr>
          <p:nvPr>
            <p:ph type="body" idx="43" hasCustomPrompt="1"/>
          </p:nvPr>
        </p:nvSpPr>
        <p:spPr>
          <a:xfrm>
            <a:off x="2555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1" name="Текст 2"/>
          <p:cNvSpPr>
            <a:spLocks noGrp="1"/>
          </p:cNvSpPr>
          <p:nvPr>
            <p:ph type="body" idx="44" hasCustomPrompt="1"/>
          </p:nvPr>
        </p:nvSpPr>
        <p:spPr>
          <a:xfrm>
            <a:off x="24624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2" name="Текст 2"/>
          <p:cNvSpPr>
            <a:spLocks noGrp="1"/>
          </p:cNvSpPr>
          <p:nvPr>
            <p:ph type="body" idx="45" hasCustomPrompt="1"/>
          </p:nvPr>
        </p:nvSpPr>
        <p:spPr>
          <a:xfrm>
            <a:off x="46692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3" name="Текст 2"/>
          <p:cNvSpPr>
            <a:spLocks noGrp="1"/>
          </p:cNvSpPr>
          <p:nvPr>
            <p:ph type="body" idx="46" hasCustomPrompt="1"/>
          </p:nvPr>
        </p:nvSpPr>
        <p:spPr>
          <a:xfrm>
            <a:off x="68759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309214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280542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2462400" y="1309214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2462400" y="3280542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4669200" y="1309214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4669200" y="3280542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4" name="Текст 2"/>
          <p:cNvSpPr>
            <a:spLocks noGrp="1"/>
          </p:cNvSpPr>
          <p:nvPr>
            <p:ph type="body" idx="47" hasCustomPrompt="1"/>
          </p:nvPr>
        </p:nvSpPr>
        <p:spPr>
          <a:xfrm>
            <a:off x="255599" y="2813388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5" name="Текст 2"/>
          <p:cNvSpPr>
            <a:spLocks noGrp="1"/>
          </p:cNvSpPr>
          <p:nvPr>
            <p:ph type="body" idx="48" hasCustomPrompt="1"/>
          </p:nvPr>
        </p:nvSpPr>
        <p:spPr>
          <a:xfrm>
            <a:off x="2462400" y="2813388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6" name="Текст 2"/>
          <p:cNvSpPr>
            <a:spLocks noGrp="1"/>
          </p:cNvSpPr>
          <p:nvPr>
            <p:ph type="body" idx="49" hasCustomPrompt="1"/>
          </p:nvPr>
        </p:nvSpPr>
        <p:spPr>
          <a:xfrm>
            <a:off x="4669200" y="2813388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7" name="Текст 2"/>
          <p:cNvSpPr>
            <a:spLocks noGrp="1"/>
          </p:cNvSpPr>
          <p:nvPr>
            <p:ph type="body" idx="50" hasCustomPrompt="1"/>
          </p:nvPr>
        </p:nvSpPr>
        <p:spPr>
          <a:xfrm>
            <a:off x="6875999" y="2813388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6870050" y="1309214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6870050" y="3280542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019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5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56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Текст 2"/>
          <p:cNvSpPr>
            <a:spLocks noGrp="1"/>
          </p:cNvSpPr>
          <p:nvPr>
            <p:ph type="body" idx="43" hasCustomPrompt="1"/>
          </p:nvPr>
        </p:nvSpPr>
        <p:spPr>
          <a:xfrm>
            <a:off x="255598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1" name="Текст 2"/>
          <p:cNvSpPr>
            <a:spLocks noGrp="1"/>
          </p:cNvSpPr>
          <p:nvPr>
            <p:ph type="body" idx="44" hasCustomPrompt="1"/>
          </p:nvPr>
        </p:nvSpPr>
        <p:spPr>
          <a:xfrm>
            <a:off x="2009405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2" name="Текст 2"/>
          <p:cNvSpPr>
            <a:spLocks noGrp="1"/>
          </p:cNvSpPr>
          <p:nvPr>
            <p:ph type="body" idx="45" hasCustomPrompt="1"/>
          </p:nvPr>
        </p:nvSpPr>
        <p:spPr>
          <a:xfrm>
            <a:off x="3763212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3" name="Текст 2"/>
          <p:cNvSpPr>
            <a:spLocks noGrp="1"/>
          </p:cNvSpPr>
          <p:nvPr>
            <p:ph type="body" idx="46" hasCustomPrompt="1"/>
          </p:nvPr>
        </p:nvSpPr>
        <p:spPr>
          <a:xfrm>
            <a:off x="5517019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2009405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2009405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3763212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3763212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5517019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5517019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Текст 2"/>
          <p:cNvSpPr>
            <a:spLocks noGrp="1"/>
          </p:cNvSpPr>
          <p:nvPr>
            <p:ph type="body" idx="53" hasCustomPrompt="1"/>
          </p:nvPr>
        </p:nvSpPr>
        <p:spPr>
          <a:xfrm>
            <a:off x="7270825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0" name="Текст 2"/>
          <p:cNvSpPr>
            <a:spLocks noGrp="1"/>
          </p:cNvSpPr>
          <p:nvPr>
            <p:ph type="body" idx="54" hasCustomPrompt="1"/>
          </p:nvPr>
        </p:nvSpPr>
        <p:spPr>
          <a:xfrm>
            <a:off x="255598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1" name="Текст 2"/>
          <p:cNvSpPr>
            <a:spLocks noGrp="1"/>
          </p:cNvSpPr>
          <p:nvPr>
            <p:ph type="body" idx="55" hasCustomPrompt="1"/>
          </p:nvPr>
        </p:nvSpPr>
        <p:spPr>
          <a:xfrm>
            <a:off x="2009405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2" name="Текст 2"/>
          <p:cNvSpPr>
            <a:spLocks noGrp="1"/>
          </p:cNvSpPr>
          <p:nvPr>
            <p:ph type="body" idx="56" hasCustomPrompt="1"/>
          </p:nvPr>
        </p:nvSpPr>
        <p:spPr>
          <a:xfrm>
            <a:off x="3763212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3" name="Текст 2"/>
          <p:cNvSpPr>
            <a:spLocks noGrp="1"/>
          </p:cNvSpPr>
          <p:nvPr>
            <p:ph type="body" idx="57" hasCustomPrompt="1"/>
          </p:nvPr>
        </p:nvSpPr>
        <p:spPr>
          <a:xfrm>
            <a:off x="5517019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4" name="Текст 2"/>
          <p:cNvSpPr>
            <a:spLocks noGrp="1"/>
          </p:cNvSpPr>
          <p:nvPr>
            <p:ph type="body" idx="58" hasCustomPrompt="1"/>
          </p:nvPr>
        </p:nvSpPr>
        <p:spPr>
          <a:xfrm>
            <a:off x="7270825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5" name="Content Placeholder 6"/>
          <p:cNvSpPr>
            <a:spLocks noGrp="1"/>
          </p:cNvSpPr>
          <p:nvPr>
            <p:ph sz="quarter" idx="59"/>
          </p:nvPr>
        </p:nvSpPr>
        <p:spPr>
          <a:xfrm>
            <a:off x="7273175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6" name="Content Placeholder 6"/>
          <p:cNvSpPr>
            <a:spLocks noGrp="1"/>
          </p:cNvSpPr>
          <p:nvPr>
            <p:ph sz="quarter" idx="60"/>
          </p:nvPr>
        </p:nvSpPr>
        <p:spPr>
          <a:xfrm>
            <a:off x="7273175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8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6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80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Текст 2"/>
          <p:cNvSpPr>
            <a:spLocks noGrp="1"/>
          </p:cNvSpPr>
          <p:nvPr>
            <p:ph type="body" idx="43" hasCustomPrompt="1"/>
          </p:nvPr>
        </p:nvSpPr>
        <p:spPr>
          <a:xfrm>
            <a:off x="25559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1" name="Текст 2"/>
          <p:cNvSpPr>
            <a:spLocks noGrp="1"/>
          </p:cNvSpPr>
          <p:nvPr>
            <p:ph type="body" idx="44" hasCustomPrompt="1"/>
          </p:nvPr>
        </p:nvSpPr>
        <p:spPr>
          <a:xfrm>
            <a:off x="170927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2" name="Текст 2"/>
          <p:cNvSpPr>
            <a:spLocks noGrp="1"/>
          </p:cNvSpPr>
          <p:nvPr>
            <p:ph type="body" idx="45" hasCustomPrompt="1"/>
          </p:nvPr>
        </p:nvSpPr>
        <p:spPr>
          <a:xfrm>
            <a:off x="316295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3" name="Текст 2"/>
          <p:cNvSpPr>
            <a:spLocks noGrp="1"/>
          </p:cNvSpPr>
          <p:nvPr>
            <p:ph type="body" idx="46" hasCustomPrompt="1"/>
          </p:nvPr>
        </p:nvSpPr>
        <p:spPr>
          <a:xfrm>
            <a:off x="461663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1709278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1709278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3162958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3162958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4616638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4616638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Текст 2"/>
          <p:cNvSpPr>
            <a:spLocks noGrp="1"/>
          </p:cNvSpPr>
          <p:nvPr>
            <p:ph type="body" idx="53" hasCustomPrompt="1"/>
          </p:nvPr>
        </p:nvSpPr>
        <p:spPr>
          <a:xfrm>
            <a:off x="607031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0" name="Текст 2"/>
          <p:cNvSpPr>
            <a:spLocks noGrp="1"/>
          </p:cNvSpPr>
          <p:nvPr>
            <p:ph type="body" idx="54" hasCustomPrompt="1"/>
          </p:nvPr>
        </p:nvSpPr>
        <p:spPr>
          <a:xfrm>
            <a:off x="25559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1" name="Текст 2"/>
          <p:cNvSpPr>
            <a:spLocks noGrp="1"/>
          </p:cNvSpPr>
          <p:nvPr>
            <p:ph type="body" idx="55" hasCustomPrompt="1"/>
          </p:nvPr>
        </p:nvSpPr>
        <p:spPr>
          <a:xfrm>
            <a:off x="170927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2" name="Текст 2"/>
          <p:cNvSpPr>
            <a:spLocks noGrp="1"/>
          </p:cNvSpPr>
          <p:nvPr>
            <p:ph type="body" idx="56" hasCustomPrompt="1"/>
          </p:nvPr>
        </p:nvSpPr>
        <p:spPr>
          <a:xfrm>
            <a:off x="316295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3" name="Текст 2"/>
          <p:cNvSpPr>
            <a:spLocks noGrp="1"/>
          </p:cNvSpPr>
          <p:nvPr>
            <p:ph type="body" idx="57" hasCustomPrompt="1"/>
          </p:nvPr>
        </p:nvSpPr>
        <p:spPr>
          <a:xfrm>
            <a:off x="461663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4" name="Текст 2"/>
          <p:cNvSpPr>
            <a:spLocks noGrp="1"/>
          </p:cNvSpPr>
          <p:nvPr>
            <p:ph type="body" idx="58" hasCustomPrompt="1"/>
          </p:nvPr>
        </p:nvSpPr>
        <p:spPr>
          <a:xfrm>
            <a:off x="607031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5" name="Content Placeholder 6"/>
          <p:cNvSpPr>
            <a:spLocks noGrp="1"/>
          </p:cNvSpPr>
          <p:nvPr>
            <p:ph sz="quarter" idx="59"/>
          </p:nvPr>
        </p:nvSpPr>
        <p:spPr>
          <a:xfrm>
            <a:off x="6070318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6" name="Content Placeholder 6"/>
          <p:cNvSpPr>
            <a:spLocks noGrp="1"/>
          </p:cNvSpPr>
          <p:nvPr>
            <p:ph sz="quarter" idx="60"/>
          </p:nvPr>
        </p:nvSpPr>
        <p:spPr>
          <a:xfrm>
            <a:off x="6070318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4" name="Текст 2"/>
          <p:cNvSpPr>
            <a:spLocks noGrp="1"/>
          </p:cNvSpPr>
          <p:nvPr>
            <p:ph type="body" idx="61" hasCustomPrompt="1"/>
          </p:nvPr>
        </p:nvSpPr>
        <p:spPr>
          <a:xfrm>
            <a:off x="7524000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5" name="Текст 2"/>
          <p:cNvSpPr>
            <a:spLocks noGrp="1"/>
          </p:cNvSpPr>
          <p:nvPr>
            <p:ph type="body" idx="62" hasCustomPrompt="1"/>
          </p:nvPr>
        </p:nvSpPr>
        <p:spPr>
          <a:xfrm>
            <a:off x="7524000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6" name="Content Placeholder 6"/>
          <p:cNvSpPr>
            <a:spLocks noGrp="1"/>
          </p:cNvSpPr>
          <p:nvPr>
            <p:ph sz="quarter" idx="63"/>
          </p:nvPr>
        </p:nvSpPr>
        <p:spPr>
          <a:xfrm>
            <a:off x="7524000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7" name="Content Placeholder 6"/>
          <p:cNvSpPr>
            <a:spLocks noGrp="1"/>
          </p:cNvSpPr>
          <p:nvPr>
            <p:ph sz="quarter" idx="64"/>
          </p:nvPr>
        </p:nvSpPr>
        <p:spPr>
          <a:xfrm>
            <a:off x="7524000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347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шага процес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30914"/>
            <a:ext cx="2167562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2462399" y="830914"/>
            <a:ext cx="2167562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4669199" y="830914"/>
            <a:ext cx="2167562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6875999" y="830914"/>
            <a:ext cx="2167562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815372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шагов процес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7223330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30914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1996236" y="830914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3744793" y="830914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5493350" y="830914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14" name="Текст 2"/>
          <p:cNvSpPr>
            <a:spLocks noGrp="1"/>
          </p:cNvSpPr>
          <p:nvPr>
            <p:ph type="body" idx="21" hasCustomPrompt="1"/>
          </p:nvPr>
        </p:nvSpPr>
        <p:spPr>
          <a:xfrm>
            <a:off x="7233987" y="828760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004157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755450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93350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011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цесс по кругу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7" name="Арка 6"/>
          <p:cNvSpPr/>
          <p:nvPr/>
        </p:nvSpPr>
        <p:spPr bwMode="auto">
          <a:xfrm>
            <a:off x="3188465" y="1318908"/>
            <a:ext cx="2799399" cy="2799402"/>
          </a:xfrm>
          <a:prstGeom prst="blockArc">
            <a:avLst>
              <a:gd name="adj1" fmla="val 16191914"/>
              <a:gd name="adj2" fmla="val 21585580"/>
              <a:gd name="adj3" fmla="val 13524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Арка 7"/>
          <p:cNvSpPr/>
          <p:nvPr/>
        </p:nvSpPr>
        <p:spPr bwMode="auto">
          <a:xfrm rot="5400000">
            <a:off x="3188463" y="1318910"/>
            <a:ext cx="2799402" cy="2799399"/>
          </a:xfrm>
          <a:prstGeom prst="blockArc">
            <a:avLst>
              <a:gd name="adj1" fmla="val 16191914"/>
              <a:gd name="adj2" fmla="val 21585580"/>
              <a:gd name="adj3" fmla="val 13524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Арка 8"/>
          <p:cNvSpPr/>
          <p:nvPr/>
        </p:nvSpPr>
        <p:spPr bwMode="auto">
          <a:xfrm rot="10800000">
            <a:off x="3188465" y="1318908"/>
            <a:ext cx="2799399" cy="2799402"/>
          </a:xfrm>
          <a:prstGeom prst="blockArc">
            <a:avLst>
              <a:gd name="adj1" fmla="val 16191914"/>
              <a:gd name="adj2" fmla="val 21585580"/>
              <a:gd name="adj3" fmla="val 13524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z="1800" b="1">
              <a:latin typeface="Arial" charset="0"/>
            </a:endParaRPr>
          </a:p>
        </p:txBody>
      </p:sp>
      <p:sp>
        <p:nvSpPr>
          <p:cNvPr id="10" name="Арка 9"/>
          <p:cNvSpPr/>
          <p:nvPr/>
        </p:nvSpPr>
        <p:spPr bwMode="auto">
          <a:xfrm rot="16200000">
            <a:off x="3188463" y="1318910"/>
            <a:ext cx="2799402" cy="2799399"/>
          </a:xfrm>
          <a:prstGeom prst="blockArc">
            <a:avLst>
              <a:gd name="adj1" fmla="val 16191914"/>
              <a:gd name="adj2" fmla="val 21585580"/>
              <a:gd name="adj3" fmla="val 13524"/>
            </a:avLst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Нашивка 14"/>
          <p:cNvSpPr/>
          <p:nvPr/>
        </p:nvSpPr>
        <p:spPr bwMode="auto">
          <a:xfrm>
            <a:off x="4455098" y="1318908"/>
            <a:ext cx="252000" cy="396000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Нашивка 15"/>
          <p:cNvSpPr/>
          <p:nvPr/>
        </p:nvSpPr>
        <p:spPr bwMode="auto">
          <a:xfrm rot="5400000">
            <a:off x="5663864" y="2516304"/>
            <a:ext cx="252000" cy="396000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Нашивка 16"/>
          <p:cNvSpPr/>
          <p:nvPr/>
        </p:nvSpPr>
        <p:spPr bwMode="auto">
          <a:xfrm flipH="1">
            <a:off x="4482394" y="3722311"/>
            <a:ext cx="252000" cy="396000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Нашивка 17"/>
          <p:cNvSpPr/>
          <p:nvPr/>
        </p:nvSpPr>
        <p:spPr bwMode="auto">
          <a:xfrm rot="16200000">
            <a:off x="3253640" y="2530437"/>
            <a:ext cx="252000" cy="396000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3"/>
          </p:nvPr>
        </p:nvSpPr>
        <p:spPr>
          <a:xfrm>
            <a:off x="255588" y="1071831"/>
            <a:ext cx="2716212" cy="1585913"/>
          </a:xfrm>
        </p:spPr>
        <p:txBody>
          <a:bodyPr lIns="108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19"/>
          <p:cNvSpPr>
            <a:spLocks noGrp="1"/>
          </p:cNvSpPr>
          <p:nvPr>
            <p:ph type="body" sz="quarter" idx="14"/>
          </p:nvPr>
        </p:nvSpPr>
        <p:spPr>
          <a:xfrm>
            <a:off x="255588" y="2839718"/>
            <a:ext cx="2716212" cy="1585913"/>
          </a:xfrm>
        </p:spPr>
        <p:txBody>
          <a:bodyPr lIns="108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5"/>
          </p:nvPr>
        </p:nvSpPr>
        <p:spPr>
          <a:xfrm>
            <a:off x="6191482" y="1071831"/>
            <a:ext cx="2716212" cy="1585913"/>
          </a:xfrm>
        </p:spPr>
        <p:txBody>
          <a:bodyPr lIns="108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3" name="Текст 19"/>
          <p:cNvSpPr>
            <a:spLocks noGrp="1"/>
          </p:cNvSpPr>
          <p:nvPr>
            <p:ph type="body" sz="quarter" idx="16"/>
          </p:nvPr>
        </p:nvSpPr>
        <p:spPr>
          <a:xfrm>
            <a:off x="6191482" y="2839718"/>
            <a:ext cx="2716212" cy="1585913"/>
          </a:xfrm>
        </p:spPr>
        <p:txBody>
          <a:bodyPr lIns="108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97B8803-CFBE-46D2-94F3-1E13B37C26DB}"/>
              </a:ext>
            </a:extLst>
          </p:cNvPr>
          <p:cNvSpPr/>
          <p:nvPr/>
        </p:nvSpPr>
        <p:spPr bwMode="auto">
          <a:xfrm>
            <a:off x="2995684" y="1501255"/>
            <a:ext cx="630960" cy="173509"/>
          </a:xfrm>
          <a:custGeom>
            <a:avLst/>
            <a:gdLst>
              <a:gd name="connsiteX0" fmla="*/ 491319 w 491319"/>
              <a:gd name="connsiteY0" fmla="*/ 368489 h 368489"/>
              <a:gd name="connsiteX1" fmla="*/ 491319 w 491319"/>
              <a:gd name="connsiteY1" fmla="*/ 0 h 368489"/>
              <a:gd name="connsiteX2" fmla="*/ 0 w 491319"/>
              <a:gd name="connsiteY2" fmla="*/ 0 h 36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319" h="368489">
                <a:moveTo>
                  <a:pt x="491319" y="368489"/>
                </a:moveTo>
                <a:lnTo>
                  <a:pt x="491319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32EE881-8F18-4976-B14A-133BBEF93D70}"/>
              </a:ext>
            </a:extLst>
          </p:cNvPr>
          <p:cNvSpPr/>
          <p:nvPr/>
        </p:nvSpPr>
        <p:spPr bwMode="auto">
          <a:xfrm flipV="1">
            <a:off x="2995684" y="3782109"/>
            <a:ext cx="721056" cy="178463"/>
          </a:xfrm>
          <a:custGeom>
            <a:avLst/>
            <a:gdLst>
              <a:gd name="connsiteX0" fmla="*/ 491319 w 491319"/>
              <a:gd name="connsiteY0" fmla="*/ 368489 h 368489"/>
              <a:gd name="connsiteX1" fmla="*/ 491319 w 491319"/>
              <a:gd name="connsiteY1" fmla="*/ 0 h 368489"/>
              <a:gd name="connsiteX2" fmla="*/ 0 w 491319"/>
              <a:gd name="connsiteY2" fmla="*/ 0 h 36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319" h="368489">
                <a:moveTo>
                  <a:pt x="491319" y="368489"/>
                </a:moveTo>
                <a:lnTo>
                  <a:pt x="491319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5FFE1BE-F468-41E4-AC57-73F3A5F795C0}"/>
              </a:ext>
            </a:extLst>
          </p:cNvPr>
          <p:cNvSpPr/>
          <p:nvPr/>
        </p:nvSpPr>
        <p:spPr bwMode="auto">
          <a:xfrm flipH="1">
            <a:off x="5591864" y="1501255"/>
            <a:ext cx="591174" cy="213654"/>
          </a:xfrm>
          <a:custGeom>
            <a:avLst/>
            <a:gdLst>
              <a:gd name="connsiteX0" fmla="*/ 491319 w 491319"/>
              <a:gd name="connsiteY0" fmla="*/ 368489 h 368489"/>
              <a:gd name="connsiteX1" fmla="*/ 491319 w 491319"/>
              <a:gd name="connsiteY1" fmla="*/ 0 h 368489"/>
              <a:gd name="connsiteX2" fmla="*/ 0 w 491319"/>
              <a:gd name="connsiteY2" fmla="*/ 0 h 36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319" h="368489">
                <a:moveTo>
                  <a:pt x="491319" y="368489"/>
                </a:moveTo>
                <a:lnTo>
                  <a:pt x="491319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57AF606-9A31-48E6-BA8D-C5D2AD7F0440}"/>
              </a:ext>
            </a:extLst>
          </p:cNvPr>
          <p:cNvSpPr/>
          <p:nvPr/>
        </p:nvSpPr>
        <p:spPr bwMode="auto">
          <a:xfrm flipH="1" flipV="1">
            <a:off x="5500048" y="3782111"/>
            <a:ext cx="682990" cy="178462"/>
          </a:xfrm>
          <a:custGeom>
            <a:avLst/>
            <a:gdLst>
              <a:gd name="connsiteX0" fmla="*/ 491319 w 491319"/>
              <a:gd name="connsiteY0" fmla="*/ 368489 h 368489"/>
              <a:gd name="connsiteX1" fmla="*/ 491319 w 491319"/>
              <a:gd name="connsiteY1" fmla="*/ 0 h 368489"/>
              <a:gd name="connsiteX2" fmla="*/ 0 w 491319"/>
              <a:gd name="connsiteY2" fmla="*/ 0 h 36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319" h="368489">
                <a:moveTo>
                  <a:pt x="491319" y="368489"/>
                </a:moveTo>
                <a:lnTo>
                  <a:pt x="491319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08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цесс по кругу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 rot="1829240">
            <a:off x="3303218" y="1554182"/>
            <a:ext cx="2637368" cy="2569106"/>
            <a:chOff x="62794" y="1435622"/>
            <a:chExt cx="2880788" cy="2806226"/>
          </a:xfrm>
        </p:grpSpPr>
        <p:sp>
          <p:nvSpPr>
            <p:cNvPr id="7" name="Арка 6"/>
            <p:cNvSpPr/>
            <p:nvPr/>
          </p:nvSpPr>
          <p:spPr bwMode="auto">
            <a:xfrm rot="16200000">
              <a:off x="96913" y="1442446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Арка 7"/>
            <p:cNvSpPr/>
            <p:nvPr/>
          </p:nvSpPr>
          <p:spPr bwMode="auto">
            <a:xfrm rot="-1800000">
              <a:off x="97612" y="1435622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Арка 8"/>
            <p:cNvSpPr/>
            <p:nvPr/>
          </p:nvSpPr>
          <p:spPr bwMode="auto">
            <a:xfrm rot="1800000">
              <a:off x="104438" y="1435622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Арка 9"/>
            <p:cNvSpPr/>
            <p:nvPr/>
          </p:nvSpPr>
          <p:spPr bwMode="auto">
            <a:xfrm rot="5400000">
              <a:off x="107411" y="1442447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Арка 10"/>
            <p:cNvSpPr/>
            <p:nvPr/>
          </p:nvSpPr>
          <p:spPr bwMode="auto">
            <a:xfrm rot="9000000">
              <a:off x="104437" y="1442447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5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Арка 11"/>
            <p:cNvSpPr/>
            <p:nvPr/>
          </p:nvSpPr>
          <p:spPr bwMode="auto">
            <a:xfrm rot="12600000">
              <a:off x="96912" y="1442447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Нашивка 26"/>
            <p:cNvSpPr/>
            <p:nvPr/>
          </p:nvSpPr>
          <p:spPr bwMode="auto">
            <a:xfrm rot="-1800000">
              <a:off x="736085" y="1578379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Нашивка 27"/>
            <p:cNvSpPr/>
            <p:nvPr/>
          </p:nvSpPr>
          <p:spPr bwMode="auto">
            <a:xfrm rot="1800000">
              <a:off x="1984852" y="1573617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Нашивка 28"/>
            <p:cNvSpPr/>
            <p:nvPr/>
          </p:nvSpPr>
          <p:spPr bwMode="auto">
            <a:xfrm rot="5400000">
              <a:off x="2619582" y="2644146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Нашивка 29"/>
            <p:cNvSpPr/>
            <p:nvPr/>
          </p:nvSpPr>
          <p:spPr bwMode="auto">
            <a:xfrm rot="9000000">
              <a:off x="1984852" y="3716435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Нашивка 30"/>
            <p:cNvSpPr/>
            <p:nvPr/>
          </p:nvSpPr>
          <p:spPr bwMode="auto">
            <a:xfrm rot="16200000">
              <a:off x="134794" y="2637322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Нашивка 31"/>
            <p:cNvSpPr/>
            <p:nvPr/>
          </p:nvSpPr>
          <p:spPr bwMode="auto">
            <a:xfrm rot="-9000000">
              <a:off x="763382" y="3707324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0" name="Соединительная линия уступом 19"/>
          <p:cNvCxnSpPr>
            <a:endCxn id="38" idx="3"/>
          </p:cNvCxnSpPr>
          <p:nvPr/>
        </p:nvCxnSpPr>
        <p:spPr bwMode="auto">
          <a:xfrm rot="10800000" flipV="1">
            <a:off x="2558715" y="3655636"/>
            <a:ext cx="1130097" cy="465917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21" name="Соединительная линия уступом 20"/>
          <p:cNvCxnSpPr>
            <a:endCxn id="36" idx="3"/>
          </p:cNvCxnSpPr>
          <p:nvPr/>
        </p:nvCxnSpPr>
        <p:spPr bwMode="auto">
          <a:xfrm rot="10800000">
            <a:off x="2558714" y="1473326"/>
            <a:ext cx="1127608" cy="531002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36" name="Текст 35"/>
          <p:cNvSpPr>
            <a:spLocks noGrp="1"/>
          </p:cNvSpPr>
          <p:nvPr>
            <p:ph type="body" sz="quarter" idx="25"/>
          </p:nvPr>
        </p:nvSpPr>
        <p:spPr>
          <a:xfrm>
            <a:off x="255600" y="878807"/>
            <a:ext cx="2303114" cy="1189038"/>
          </a:xfrm>
        </p:spPr>
        <p:txBody>
          <a:bodyPr lIns="0" tIns="36000" rIns="72000" bIns="36000" anchor="ctr"/>
          <a:lstStyle>
            <a:lvl1pPr algn="r">
              <a:defRPr sz="1200"/>
            </a:lvl1pPr>
            <a:lvl2pPr algn="r">
              <a:defRPr sz="11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7" name="Текст 35"/>
          <p:cNvSpPr>
            <a:spLocks noGrp="1"/>
          </p:cNvSpPr>
          <p:nvPr>
            <p:ph type="body" sz="quarter" idx="26"/>
          </p:nvPr>
        </p:nvSpPr>
        <p:spPr>
          <a:xfrm>
            <a:off x="255600" y="2202921"/>
            <a:ext cx="2303114" cy="1189038"/>
          </a:xfrm>
        </p:spPr>
        <p:txBody>
          <a:bodyPr lIns="0" tIns="36000" rIns="72000" bIns="36000" anchor="ctr"/>
          <a:lstStyle>
            <a:lvl1pPr algn="r">
              <a:defRPr sz="1200"/>
            </a:lvl1pPr>
            <a:lvl2pPr algn="r">
              <a:defRPr sz="11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8" name="Текст 35"/>
          <p:cNvSpPr>
            <a:spLocks noGrp="1"/>
          </p:cNvSpPr>
          <p:nvPr>
            <p:ph type="body" sz="quarter" idx="27"/>
          </p:nvPr>
        </p:nvSpPr>
        <p:spPr>
          <a:xfrm>
            <a:off x="255600" y="3527035"/>
            <a:ext cx="2303114" cy="1189038"/>
          </a:xfrm>
        </p:spPr>
        <p:txBody>
          <a:bodyPr lIns="0" tIns="36000" rIns="72000" bIns="36000" anchor="ctr"/>
          <a:lstStyle>
            <a:lvl1pPr algn="r">
              <a:defRPr sz="1200"/>
            </a:lvl1pPr>
            <a:lvl2pPr algn="r">
              <a:defRPr sz="11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9" name="Текст 35"/>
          <p:cNvSpPr>
            <a:spLocks noGrp="1"/>
          </p:cNvSpPr>
          <p:nvPr>
            <p:ph type="body" sz="quarter" idx="28"/>
          </p:nvPr>
        </p:nvSpPr>
        <p:spPr>
          <a:xfrm>
            <a:off x="6558240" y="878807"/>
            <a:ext cx="2333760" cy="1189038"/>
          </a:xfrm>
        </p:spPr>
        <p:txBody>
          <a:bodyPr lIns="72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0" name="Текст 35"/>
          <p:cNvSpPr>
            <a:spLocks noGrp="1"/>
          </p:cNvSpPr>
          <p:nvPr>
            <p:ph type="body" sz="quarter" idx="29"/>
          </p:nvPr>
        </p:nvSpPr>
        <p:spPr>
          <a:xfrm>
            <a:off x="6558240" y="2202921"/>
            <a:ext cx="2333760" cy="1189038"/>
          </a:xfrm>
        </p:spPr>
        <p:txBody>
          <a:bodyPr lIns="72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" name="Текст 35"/>
          <p:cNvSpPr>
            <a:spLocks noGrp="1"/>
          </p:cNvSpPr>
          <p:nvPr>
            <p:ph type="body" sz="quarter" idx="30"/>
          </p:nvPr>
        </p:nvSpPr>
        <p:spPr>
          <a:xfrm>
            <a:off x="6558240" y="3527035"/>
            <a:ext cx="2333760" cy="1189038"/>
          </a:xfrm>
        </p:spPr>
        <p:txBody>
          <a:bodyPr lIns="72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cxnSp>
        <p:nvCxnSpPr>
          <p:cNvPr id="43" name="Соединительная линия уступом 42"/>
          <p:cNvCxnSpPr>
            <a:endCxn id="41" idx="1"/>
          </p:cNvCxnSpPr>
          <p:nvPr/>
        </p:nvCxnSpPr>
        <p:spPr bwMode="auto">
          <a:xfrm>
            <a:off x="5563760" y="3678753"/>
            <a:ext cx="994480" cy="442801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51" name="Соединительная линия уступом 50"/>
          <p:cNvCxnSpPr>
            <a:stCxn id="39" idx="1"/>
          </p:cNvCxnSpPr>
          <p:nvPr/>
        </p:nvCxnSpPr>
        <p:spPr bwMode="auto">
          <a:xfrm rot="10800000" flipV="1">
            <a:off x="5550968" y="1473326"/>
            <a:ext cx="1007272" cy="54029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>
            <a:cxnSpLocks/>
          </p:cNvCxnSpPr>
          <p:nvPr/>
        </p:nvCxnSpPr>
        <p:spPr bwMode="auto">
          <a:xfrm flipH="1">
            <a:off x="2587465" y="2797440"/>
            <a:ext cx="739105" cy="0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52" name="Прямая соединительная линия 51"/>
          <p:cNvCxnSpPr>
            <a:cxnSpLocks/>
          </p:cNvCxnSpPr>
          <p:nvPr/>
        </p:nvCxnSpPr>
        <p:spPr bwMode="auto">
          <a:xfrm flipH="1">
            <a:off x="5911135" y="2797440"/>
            <a:ext cx="629001" cy="0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3744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Титульный фоновое фото">
    <p:bg>
      <p:bgPr>
        <a:blipFill dpi="0" rotWithShape="1">
          <a:blip r:embed="rId5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89350270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91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3869267" y="984813"/>
            <a:ext cx="5274733" cy="3241289"/>
          </a:xfrm>
          <a:prstGeom prst="rect">
            <a:avLst/>
          </a:prstGeom>
          <a:gradFill>
            <a:gsLst>
              <a:gs pos="2020">
                <a:schemeClr val="accent1">
                  <a:alpha val="85000"/>
                </a:schemeClr>
              </a:gs>
              <a:gs pos="35000">
                <a:srgbClr val="008C95">
                  <a:alpha val="77000"/>
                </a:srgbClr>
              </a:gs>
              <a:gs pos="74000">
                <a:schemeClr val="accent1">
                  <a:alpha val="68000"/>
                </a:schemeClr>
              </a:gs>
              <a:gs pos="100000">
                <a:schemeClr val="accent1">
                  <a:alpha val="50000"/>
                </a:schemeClr>
              </a:gs>
            </a:gsLst>
            <a:lin ang="30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9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123267" y="1210582"/>
            <a:ext cx="4761175" cy="1441767"/>
          </a:xfrm>
          <a:effectLst/>
        </p:spPr>
        <p:txBody>
          <a:bodyPr>
            <a:normAutofit/>
          </a:bodyPr>
          <a:lstStyle>
            <a:lvl1pPr>
              <a:defRPr lang="ru-RU" sz="28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23047" y="2737470"/>
            <a:ext cx="4761308" cy="792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4123046" y="3614591"/>
            <a:ext cx="4761308" cy="540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312248" y="331723"/>
            <a:ext cx="1114216" cy="36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88" y="428923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29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 слев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Рисунок 13"/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3566724" cy="5143500"/>
          </a:xfrm>
          <a:prstGeom prst="rect">
            <a:avLst/>
          </a:prstGeom>
          <a:ln w="19050">
            <a:noFill/>
          </a:ln>
        </p:spPr>
        <p:txBody>
          <a:bodyPr anchor="ctr"/>
          <a:lstStyle>
            <a:lvl1pPr algn="ctr">
              <a:defRPr sz="825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512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1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487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97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Рисунок 13"/>
          <p:cNvSpPr>
            <a:spLocks noGrp="1"/>
          </p:cNvSpPr>
          <p:nvPr>
            <p:ph type="pic" sz="quarter" idx="15" hasCustomPrompt="1"/>
          </p:nvPr>
        </p:nvSpPr>
        <p:spPr>
          <a:xfrm>
            <a:off x="5577276" y="0"/>
            <a:ext cx="3566724" cy="5143500"/>
          </a:xfrm>
          <a:prstGeom prst="rect">
            <a:avLst/>
          </a:prstGeom>
          <a:ln w="19050">
            <a:noFill/>
          </a:ln>
        </p:spPr>
        <p:txBody>
          <a:bodyPr anchor="ctr"/>
          <a:lstStyle>
            <a:lvl1pPr algn="ctr">
              <a:defRPr sz="825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302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64485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2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564487" y="3895792"/>
            <a:ext cx="4960594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64485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51" y="35716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39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 внизу (рамка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393540" y="3094276"/>
            <a:ext cx="8414796" cy="1732369"/>
          </a:xfrm>
          <a:prstGeom prst="rect">
            <a:avLst/>
          </a:prstGeom>
          <a:ln w="19050">
            <a:noFill/>
          </a:ln>
        </p:spPr>
        <p:txBody>
          <a:bodyPr anchor="ctr"/>
          <a:lstStyle>
            <a:lvl1pPr algn="ctr">
              <a:defRPr sz="825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3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rgbClr val="2D8797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02217" y="898072"/>
            <a:ext cx="8506117" cy="1298132"/>
          </a:xfr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>
              <a:spcBef>
                <a:spcPts val="0"/>
              </a:spcBef>
              <a:defRPr kumimoji="0" lang="ru-RU" sz="3200" b="0" i="0" u="none" strike="noStrike" kern="1200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pPr marL="0" marR="0" lvl="0" indent="0" defTabSz="914395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dirty="0"/>
              <a:t>Название презентации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 bwMode="auto">
          <a:xfrm>
            <a:off x="393539" y="2278556"/>
            <a:ext cx="0" cy="6969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Прямая соединительная линия 38"/>
          <p:cNvCxnSpPr/>
          <p:nvPr/>
        </p:nvCxnSpPr>
        <p:spPr bwMode="auto">
          <a:xfrm>
            <a:off x="5203902" y="2278556"/>
            <a:ext cx="0" cy="6969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184" y="2225922"/>
            <a:ext cx="4644059" cy="774322"/>
          </a:xfrm>
          <a:prstGeom prst="rect">
            <a:avLst/>
          </a:prstGeom>
        </p:spPr>
        <p:txBody>
          <a:bodyPr tIns="3600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5287562" y="2225922"/>
            <a:ext cx="3520772" cy="774322"/>
          </a:xfrm>
          <a:prstGeom prst="rect">
            <a:avLst/>
          </a:prstGeom>
        </p:spPr>
        <p:txBody>
          <a:bodyPr tIns="36000"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98" y="366765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0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2.v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oleObject" Target="../embeddings/oleObject12.bin"/><Relationship Id="rId5" Type="http://schemas.openxmlformats.org/officeDocument/2006/relationships/slideLayout" Target="../slideLayouts/slideLayout18.xml"/><Relationship Id="rId10" Type="http://schemas.openxmlformats.org/officeDocument/2006/relationships/tags" Target="../tags/tag22.xml"/><Relationship Id="rId4" Type="http://schemas.openxmlformats.org/officeDocument/2006/relationships/slideLayout" Target="../slideLayouts/slideLayout17.xml"/><Relationship Id="rId9" Type="http://schemas.openxmlformats.org/officeDocument/2006/relationships/tags" Target="../tags/tag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ags" Target="../tags/tag31.xml"/><Relationship Id="rId5" Type="http://schemas.openxmlformats.org/officeDocument/2006/relationships/slideLayout" Target="../slideLayouts/slideLayout24.xml"/><Relationship Id="rId10" Type="http://schemas.openxmlformats.org/officeDocument/2006/relationships/tags" Target="../tags/tag30.xml"/><Relationship Id="rId4" Type="http://schemas.openxmlformats.org/officeDocument/2006/relationships/slideLayout" Target="../slideLayouts/slideLayout23.xml"/><Relationship Id="rId9" Type="http://schemas.openxmlformats.org/officeDocument/2006/relationships/vmlDrawing" Target="../drawings/vmlDrawing18.v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vmlDrawing" Target="../drawings/vmlDrawing19.v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8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ags" Target="../tags/tag3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ags" Target="../tags/tag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ags" Target="../tags/tag41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ags" Target="../tags/tag40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vmlDrawing" Target="../drawings/vmlDrawing23.v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1.emf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oleObject" Target="../embeddings/oleObject23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ags" Target="../tags/tag50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ags" Target="../tags/tag49.xml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vmlDrawing" Target="../drawings/vmlDrawing28.v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1.emf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oleObject" Target="../embeddings/oleObject28.bin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slideLayout" Target="../slideLayouts/slideLayout58.xml"/><Relationship Id="rId7" Type="http://schemas.openxmlformats.org/officeDocument/2006/relationships/tags" Target="../tags/tag61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vmlDrawing" Target="../drawings/vmlDrawing34.vml"/><Relationship Id="rId11" Type="http://schemas.openxmlformats.org/officeDocument/2006/relationships/image" Target="../media/image2.png"/><Relationship Id="rId5" Type="http://schemas.openxmlformats.org/officeDocument/2006/relationships/theme" Target="../theme/theme7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59.xml"/><Relationship Id="rId9" Type="http://schemas.openxmlformats.org/officeDocument/2006/relationships/oleObject" Target="../embeddings/oleObject3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802433045"/>
              </p:ext>
            </p:ext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26" name="Слайд think-cell" r:id="rId18" imgW="270" imgH="270" progId="TCLayout.ActiveDocument.1">
                  <p:embed/>
                </p:oleObj>
              </mc:Choice>
              <mc:Fallback>
                <p:oleObj name="Слайд think-cell" r:id="rId1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7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52" r:id="rId2"/>
    <p:sldLayoutId id="2147484225" r:id="rId3"/>
    <p:sldLayoutId id="2147484207" r:id="rId4"/>
    <p:sldLayoutId id="2147484290" r:id="rId5"/>
    <p:sldLayoutId id="2147484291" r:id="rId6"/>
    <p:sldLayoutId id="2147484205" r:id="rId7"/>
    <p:sldLayoutId id="2147484251" r:id="rId8"/>
    <p:sldLayoutId id="2147484206" r:id="rId9"/>
    <p:sldLayoutId id="2147484250" r:id="rId10"/>
    <p:sldLayoutId id="2147484228" r:id="rId11"/>
    <p:sldLayoutId id="2147484247" r:id="rId12"/>
    <p:sldLayoutId id="214748424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9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336" name="Слайд think-cell" r:id="rId11" imgW="270" imgH="270" progId="TCLayout.ActiveDocument.1">
                  <p:embed/>
                </p:oleObj>
              </mc:Choice>
              <mc:Fallback>
                <p:oleObj name="Слайд think-cell" r:id="rId11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0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16752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  <p:sldLayoutId id="2147484307" r:id="rId2"/>
    <p:sldLayoutId id="2147484534" r:id="rId3"/>
    <p:sldLayoutId id="2147484535" r:id="rId4"/>
    <p:sldLayoutId id="2147484536" r:id="rId5"/>
    <p:sldLayoutId id="2147484545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623" name="Слайд think-cell" r:id="rId12" imgW="270" imgH="270" progId="TCLayout.ActiveDocument.1">
                  <p:embed/>
                </p:oleObj>
              </mc:Choice>
              <mc:Fallback>
                <p:oleObj name="Слайд think-cell" r:id="rId12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1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86618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0" r:id="rId1"/>
    <p:sldLayoutId id="2147484541" r:id="rId2"/>
    <p:sldLayoutId id="2147484542" r:id="rId3"/>
    <p:sldLayoutId id="2147484543" r:id="rId4"/>
    <p:sldLayoutId id="2147484544" r:id="rId5"/>
    <p:sldLayoutId id="2147484546" r:id="rId6"/>
    <p:sldLayoutId id="2147484547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4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480" name="Слайд think-cell" r:id="rId16" imgW="270" imgH="270" progId="TCLayout.ActiveDocument.1">
                  <p:embed/>
                </p:oleObj>
              </mc:Choice>
              <mc:Fallback>
                <p:oleObj name="Слайд think-cell" r:id="rId16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5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58787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5" r:id="rId1"/>
    <p:sldLayoutId id="2147484336" r:id="rId2"/>
    <p:sldLayoutId id="2147484337" r:id="rId3"/>
    <p:sldLayoutId id="2147484338" r:id="rId4"/>
    <p:sldLayoutId id="2147484339" r:id="rId5"/>
    <p:sldLayoutId id="2147484340" r:id="rId6"/>
    <p:sldLayoutId id="2147484346" r:id="rId7"/>
    <p:sldLayoutId id="2147484352" r:id="rId8"/>
    <p:sldLayoutId id="2147484549" r:id="rId9"/>
    <p:sldLayoutId id="2147484550" r:id="rId10"/>
    <p:sldLayoutId id="214748454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2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05" name="Слайд think-cell" r:id="rId14" imgW="270" imgH="270" progId="TCLayout.ActiveDocument.1">
                  <p:embed/>
                </p:oleObj>
              </mc:Choice>
              <mc:Fallback>
                <p:oleObj name="Слайд think-cell" r:id="rId1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007367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7" r:id="rId1"/>
    <p:sldLayoutId id="2147484388" r:id="rId2"/>
    <p:sldLayoutId id="2147484389" r:id="rId3"/>
    <p:sldLayoutId id="2147484390" r:id="rId4"/>
    <p:sldLayoutId id="2147484391" r:id="rId5"/>
    <p:sldLayoutId id="2147484392" r:id="rId6"/>
    <p:sldLayoutId id="2147484551" r:id="rId7"/>
    <p:sldLayoutId id="2147484552" r:id="rId8"/>
    <p:sldLayoutId id="2147484553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2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53" name="Слайд think-cell" r:id="rId14" imgW="270" imgH="270" progId="TCLayout.ActiveDocument.1">
                  <p:embed/>
                </p:oleObj>
              </mc:Choice>
              <mc:Fallback>
                <p:oleObj name="Слайд think-cell" r:id="rId1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30668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3" r:id="rId1"/>
    <p:sldLayoutId id="2147484434" r:id="rId2"/>
    <p:sldLayoutId id="2147484435" r:id="rId3"/>
    <p:sldLayoutId id="2147484436" r:id="rId4"/>
    <p:sldLayoutId id="2147484556" r:id="rId5"/>
    <p:sldLayoutId id="2147484555" r:id="rId6"/>
    <p:sldLayoutId id="2147484554" r:id="rId7"/>
    <p:sldLayoutId id="2147484557" r:id="rId8"/>
    <p:sldLayoutId id="2147484558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7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575" name="Слайд think-cell" r:id="rId9" imgW="270" imgH="270" progId="TCLayout.ActiveDocument.1">
                  <p:embed/>
                </p:oleObj>
              </mc:Choice>
              <mc:Fallback>
                <p:oleObj name="Слайд think-cell" r:id="rId9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8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19376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1" r:id="rId1"/>
    <p:sldLayoutId id="2147484482" r:id="rId2"/>
    <p:sldLayoutId id="2147484483" r:id="rId3"/>
    <p:sldLayoutId id="214748448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8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0.xml"/><Relationship Id="rId12" Type="http://schemas.openxmlformats.org/officeDocument/2006/relationships/slide" Target="slide6.xml"/><Relationship Id="rId2" Type="http://schemas.openxmlformats.org/officeDocument/2006/relationships/tags" Target="../tags/tag63.xml"/><Relationship Id="rId16" Type="http://schemas.openxmlformats.org/officeDocument/2006/relationships/slide" Target="slide11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2.png"/><Relationship Id="rId11" Type="http://schemas.openxmlformats.org/officeDocument/2006/relationships/slide" Target="slide5.xml"/><Relationship Id="rId5" Type="http://schemas.openxmlformats.org/officeDocument/2006/relationships/image" Target="../media/image11.emf"/><Relationship Id="rId15" Type="http://schemas.openxmlformats.org/officeDocument/2006/relationships/slide" Target="slide9.xml"/><Relationship Id="rId10" Type="http://schemas.openxmlformats.org/officeDocument/2006/relationships/slide" Target="slide4.xml"/><Relationship Id="rId4" Type="http://schemas.openxmlformats.org/officeDocument/2006/relationships/oleObject" Target="../embeddings/oleObject35.bin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sharepoint/orgunits/otpb/_layouts/15/WopiFrame.aspx?sourcedoc=/orgunits/otpb/Lists/List10/Attachments/133/%D0%98%D0%B7%D0%B2%D0%B5%D1%89%D0%B5%D0%BD%D0%B8%D0%B5%20%D0%BE%20%D0%94%D0%A2%D0%9F_%D0%A4%D0%A1%D0%A1.doc&amp;action=default" TargetMode="Externa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_layouts/15/WopiFrame.aspx?sourcedoc=/orgunits/otpb/Lists/List10/Attachments/132/%D0%98%D0%B7%D0%B2%D0%B5%D1%89%D0%B5%D0%BD%D0%B8%D0%B5%20%D0%BE%20%D0%94%D0%A2%D0%9F_%D0%9C%D0%92%D0%94.docx&amp;action=default" TargetMode="External"/><Relationship Id="rId2" Type="http://schemas.openxmlformats.org/officeDocument/2006/relationships/tags" Target="../tags/tag72.xml"/><Relationship Id="rId1" Type="http://schemas.openxmlformats.org/officeDocument/2006/relationships/vmlDrawing" Target="../drawings/vmlDrawing44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4.bin"/><Relationship Id="rId9" Type="http://schemas.microsoft.com/office/2007/relationships/hdphoto" Target="../media/hdphoto2.wdp"/><Relationship Id="rId1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3.xml"/><Relationship Id="rId1" Type="http://schemas.openxmlformats.org/officeDocument/2006/relationships/vmlDrawing" Target="../drawings/vmlDrawing45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5.bin"/><Relationship Id="rId9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4.xml"/><Relationship Id="rId1" Type="http://schemas.openxmlformats.org/officeDocument/2006/relationships/vmlDrawing" Target="../drawings/vmlDrawing46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6.bin"/><Relationship Id="rId9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5.xml"/><Relationship Id="rId1" Type="http://schemas.openxmlformats.org/officeDocument/2006/relationships/vmlDrawing" Target="../drawings/vmlDrawing47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7.bin"/><Relationship Id="rId9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6.xml"/><Relationship Id="rId1" Type="http://schemas.openxmlformats.org/officeDocument/2006/relationships/vmlDrawing" Target="../drawings/vmlDrawing48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8.bin"/><Relationship Id="rId9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microsoft.com/office/2007/relationships/hdphoto" Target="../media/hdphoto3.wdp"/><Relationship Id="rId2" Type="http://schemas.openxmlformats.org/officeDocument/2006/relationships/slide" Target="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sharepoint/orgunits/otpb/_layouts/15/WopiFrame.aspx?sourcedoc=/orgunits/otpb/Lists/List10/Attachments/124/%D0%90%D0%BA%D1%82%20%D0%9D-1.docx&amp;action=default" TargetMode="Externa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_layouts/15/WopiFrame.aspx?sourcedoc=/orgunits/otpb/Lists/List10/Attachments/123/%D0%98%D0%B7%D0%B2%D0%B5%D1%89%D0%B5%D0%BD%D0%B8%D0%B5%20%D0%BE%20%D0%A1%D0%BC.,%20%D0%93%D1%80.,%20%D0%A2%D1%8F%D0%B6.%20%D0%9D%D0%A1.doc&amp;action=default" TargetMode="External"/><Relationship Id="rId2" Type="http://schemas.openxmlformats.org/officeDocument/2006/relationships/tags" Target="../tags/tag64.xml"/><Relationship Id="rId16" Type="http://schemas.openxmlformats.org/officeDocument/2006/relationships/slide" Target="slide15.xml"/><Relationship Id="rId1" Type="http://schemas.openxmlformats.org/officeDocument/2006/relationships/vmlDrawing" Target="../drawings/vmlDrawing36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5" Type="http://schemas.openxmlformats.org/officeDocument/2006/relationships/hyperlink" Target="https://sharepoint/orgunits/otpb/_layouts/15/WopiFrame.aspx?sourcedoc=/orgunits/otpb/Lists/List10/Attachments/126/%D0%A1%D0%BE%D0%BE%D0%B1%D1%89%D0%B5%D0%BD%D0%B8%D0%B5%20%D0%BE%20%D0%BF%D0%BE%D1%81%D0%BB%D0%B5%D0%B4%D1%81%D1%82%D0%B2%D0%B8%D1%8F%D1%85%20%D0%9D%D0%A1.doc&amp;action=default" TargetMode="External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6.bin"/><Relationship Id="rId9" Type="http://schemas.microsoft.com/office/2007/relationships/hdphoto" Target="../media/hdphoto2.wdp"/><Relationship Id="rId14" Type="http://schemas.openxmlformats.org/officeDocument/2006/relationships/hyperlink" Target="https://sharepoint/orgunits/otpb/_layouts/15/WopiFrame.aspx?sourcedoc=/orgunits/otpb/Lists/List10/Attachments/125/%D0%90%D0%BA%D1%82%20%D1%80%D0%B0%D1%81%D1%81%D0%BB%D0%B5%D0%B4%D0%BE%D0%B2%D0%B0%D0%BD%D0%B8%D1%8F%20%D0%A1%D0%BC.,%20%D0%93%D1%80.,%20%D0%A2%D1%8F%D0%B6.%20%D0%9D%D0%A1.doc&amp;action=default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sharepoint/orgunits/otpb/_layouts/15/WopiFrame.aspx?sourcedoc=/orgunits/otpb/Lists/List10/Attachments/124/%D0%90%D0%BA%D1%82%20%D0%9D-1.docx&amp;action=default" TargetMode="Externa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_layouts/15/WopiFrame.aspx?sourcedoc=/orgunits/otpb/Lists/List10/Attachments/123/%D0%98%D0%B7%D0%B2%D0%B5%D1%89%D0%B5%D0%BD%D0%B8%D0%B5%20%D0%BE%20%D0%A1%D0%BC.,%20%D0%93%D1%80.,%20%D0%A2%D1%8F%D0%B6.%20%D0%9D%D0%A1.doc&amp;action=default" TargetMode="External"/><Relationship Id="rId2" Type="http://schemas.openxmlformats.org/officeDocument/2006/relationships/tags" Target="../tags/tag65.xml"/><Relationship Id="rId16" Type="http://schemas.openxmlformats.org/officeDocument/2006/relationships/slide" Target="slide15.xml"/><Relationship Id="rId1" Type="http://schemas.openxmlformats.org/officeDocument/2006/relationships/vmlDrawing" Target="../drawings/vmlDrawing37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5" Type="http://schemas.openxmlformats.org/officeDocument/2006/relationships/hyperlink" Target="https://sharepoint/orgunits/otpb/_layouts/15/WopiFrame.aspx?sourcedoc=/orgunits/otpb/Lists/List10/Attachments/126/%D0%A1%D0%BE%D0%BE%D0%B1%D1%89%D0%B5%D0%BD%D0%B8%D0%B5%20%D0%BE%20%D0%BF%D0%BE%D1%81%D0%BB%D0%B5%D0%B4%D1%81%D1%82%D0%B2%D0%B8%D1%8F%D1%85%20%D0%9D%D0%A1.doc&amp;action=default" TargetMode="External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7.bin"/><Relationship Id="rId9" Type="http://schemas.microsoft.com/office/2007/relationships/hdphoto" Target="../media/hdphoto2.wdp"/><Relationship Id="rId14" Type="http://schemas.openxmlformats.org/officeDocument/2006/relationships/hyperlink" Target="https://sharepoint/orgunits/otpb/_layouts/15/WopiFrame.aspx?sourcedoc=/orgunits/otpb/Lists/List10/Attachments/125/%D0%90%D0%BA%D1%82%20%D1%80%D0%B0%D1%81%D1%81%D0%BB%D0%B5%D0%B4%D0%BE%D0%B2%D0%B0%D0%BD%D0%B8%D1%8F%20%D0%A1%D0%BC.,%20%D0%93%D1%80.,%20%D0%A2%D1%8F%D0%B6.%20%D0%9D%D0%A1.doc&amp;action=default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sharepoint/orgunits/otpb/_layouts/15/WopiFrame.aspx?sourcedoc=/orgunits/otpb/Lists/List10/Attachments/124/%D0%90%D0%BA%D1%82%20%D0%9D-1.docx&amp;action=default" TargetMode="Externa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_layouts/15/WopiFrame.aspx?sourcedoc=/orgunits/otpb/Lists/List10/Attachments/123/%D0%98%D0%B7%D0%B2%D0%B5%D1%89%D0%B5%D0%BD%D0%B8%D0%B5%20%D0%BE%20%D0%A1%D0%BC.,%20%D0%93%D1%80.,%20%D0%A2%D1%8F%D0%B6.%20%D0%9D%D0%A1.doc&amp;action=default" TargetMode="External"/><Relationship Id="rId2" Type="http://schemas.openxmlformats.org/officeDocument/2006/relationships/tags" Target="../tags/tag66.xml"/><Relationship Id="rId16" Type="http://schemas.openxmlformats.org/officeDocument/2006/relationships/slide" Target="slide15.xml"/><Relationship Id="rId1" Type="http://schemas.openxmlformats.org/officeDocument/2006/relationships/vmlDrawing" Target="../drawings/vmlDrawing38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5" Type="http://schemas.openxmlformats.org/officeDocument/2006/relationships/hyperlink" Target="https://sharepoint/orgunits/otpb/_layouts/15/WopiFrame.aspx?sourcedoc=/orgunits/otpb/Lists/List10/Attachments/126/%D0%A1%D0%BE%D0%BE%D0%B1%D1%89%D0%B5%D0%BD%D0%B8%D0%B5%20%D0%BE%20%D0%BF%D0%BE%D1%81%D0%BB%D0%B5%D0%B4%D1%81%D1%82%D0%B2%D0%B8%D1%8F%D1%85%20%D0%9D%D0%A1.doc&amp;action=default" TargetMode="External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8.bin"/><Relationship Id="rId9" Type="http://schemas.microsoft.com/office/2007/relationships/hdphoto" Target="../media/hdphoto2.wdp"/><Relationship Id="rId14" Type="http://schemas.openxmlformats.org/officeDocument/2006/relationships/hyperlink" Target="https://sharepoint/orgunits/otpb/_layouts/15/WopiFrame.aspx?sourcedoc=/orgunits/otpb/Lists/List10/Attachments/125/%D0%90%D0%BA%D1%82%20%D1%80%D0%B0%D1%81%D1%81%D0%BB%D0%B5%D0%B4%D0%BE%D0%B2%D0%B0%D0%BD%D0%B8%D1%8F%20%D0%A1%D0%BC.,%20%D0%93%D1%80.,%20%D0%A2%D1%8F%D0%B6.%20%D0%9D%D0%A1.doc&amp;action=default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sharepoint/orgunits/otpb/_layouts/15/WopiFrame.aspx?sourcedoc=/orgunits/otpb/Lists/List10/Attachments/126/%D0%A1%D0%BE%D0%BE%D0%B1%D1%89%D0%B5%D0%BD%D0%B8%D0%B5%20%D0%BE%20%D0%BF%D0%BE%D1%81%D0%BB%D0%B5%D0%B4%D1%81%D1%82%D0%B2%D0%B8%D1%8F%D1%85%20%D0%9D%D0%A1.doc&amp;action=default" TargetMode="Externa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_layouts/15/WopiFrame.aspx?sourcedoc=/orgunits/otpb/Lists/List10/Attachments/124/%D0%90%D0%BA%D1%82%20%D0%9D-1.docx&amp;action=default" TargetMode="External"/><Relationship Id="rId2" Type="http://schemas.openxmlformats.org/officeDocument/2006/relationships/tags" Target="../tags/tag67.xml"/><Relationship Id="rId1" Type="http://schemas.openxmlformats.org/officeDocument/2006/relationships/vmlDrawing" Target="../drawings/vmlDrawing39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9.bin"/><Relationship Id="rId9" Type="http://schemas.microsoft.com/office/2007/relationships/hdphoto" Target="../media/hdphoto2.wdp"/><Relationship Id="rId14" Type="http://schemas.openxmlformats.org/officeDocument/2006/relationships/slide" Target="slide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slide" Target="slide15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_layouts/15/WopiFrame.aspx?sourcedoc=/orgunits/otpb/Lists/List10/Attachments/127/%D0%90%D0%BA%D1%82%20%D0%BE%20%D1%81%D0%BB%D1%83%D1%87%D0%B0%D0%B5%20%D0%BF%D1%80%D0%BE%D1%84%D0%B7%D0%B0%D0%B1%D0%BE%D0%BB%D0%B5%D0%B2%D0%B0%D0%BD%D0%B8%D1%8F.doc&amp;action=default" TargetMode="External"/><Relationship Id="rId2" Type="http://schemas.openxmlformats.org/officeDocument/2006/relationships/tags" Target="../tags/tag68.xml"/><Relationship Id="rId1" Type="http://schemas.openxmlformats.org/officeDocument/2006/relationships/vmlDrawing" Target="../drawings/vmlDrawing40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0.bin"/><Relationship Id="rId9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sharepoint/orgunits/otpb/_layouts/15/WopiFrame.aspx?sourcedoc=/orgunits/otpb/Lists/List10/Attachments/129/%D0%90%D0%BA%D1%82%20%D1%80%D0%B0%D1%81%D1%81%D0%BB%D0%B5%D0%B4%D0%BE%D0%B2%D0%B0%D0%BD%D0%B8%D1%8F%20%D0%B0%D0%B2%D0%B0%D1%80%D0%B8%D0%B8.doc&amp;action=default" TargetMode="Externa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_layouts/15/WopiFrame.aspx?sourcedoc=/orgunits/otpb/Lists/List10/Attachments/128/%D0%A1%D0%BE%D0%BE%D0%B1%D1%89%D0%B5%D0%BD%D0%B8%D0%B5%20%D0%BE%D0%B1%20%D0%B0%D0%B2%D0%B0%D1%80%D0%B8%D0%B8.doc&amp;action=default" TargetMode="External"/><Relationship Id="rId2" Type="http://schemas.openxmlformats.org/officeDocument/2006/relationships/tags" Target="../tags/tag69.xml"/><Relationship Id="rId1" Type="http://schemas.openxmlformats.org/officeDocument/2006/relationships/vmlDrawing" Target="../drawings/vmlDrawing41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1.bin"/><Relationship Id="rId9" Type="http://schemas.microsoft.com/office/2007/relationships/hdphoto" Target="../media/hdphoto2.wdp"/><Relationship Id="rId1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sharepoint/orgunits/otpb/_layouts/15/WopiFrame.aspx?sourcedoc=/orgunits/otpb/Lists/List10/Attachments/131/%D0%90%D0%BA%D1%82%20%D1%80%D0%B0%D1%81%D1%81%D0%BB%D0%B5%D0%B4%D0%BE%D0%B2%D0%B0%D0%BD%D0%B8%D1%8F%20%D0%B8%D0%BD%D1%86%D0%B8%D0%B4%D0%B5%D0%BD%D1%82%D0%B0.docx&amp;action=default" TargetMode="Externa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_layouts/15/WopiFrame.aspx?sourcedoc=/orgunits/otpb/Lists/List10/Attachments/130/%D0%A1%D0%BE%D0%BE%D0%B1%D1%89%D0%B5%D0%BD%D0%B8%D0%B5%20%D0%BE%D0%B1%20%D0%B8%D0%BD%D1%86%D0%B8%D0%B4%D0%B5%D0%BD%D1%82%D0%B5.doc&amp;action=default" TargetMode="External"/><Relationship Id="rId2" Type="http://schemas.openxmlformats.org/officeDocument/2006/relationships/tags" Target="../tags/tag70.xml"/><Relationship Id="rId1" Type="http://schemas.openxmlformats.org/officeDocument/2006/relationships/vmlDrawing" Target="../drawings/vmlDrawing42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2.bin"/><Relationship Id="rId9" Type="http://schemas.microsoft.com/office/2007/relationships/hdphoto" Target="../media/hdphoto2.wdp"/><Relationship Id="rId14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1.xml"/><Relationship Id="rId1" Type="http://schemas.openxmlformats.org/officeDocument/2006/relationships/vmlDrawing" Target="../drawings/vmlDrawing43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3.bin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20594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9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5485024" y="2785936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ДОРОЖНО-ТРАНСПОРТНЫЕ</a:t>
            </a:r>
            <a:r>
              <a:rPr lang="ru-RU" sz="900" b="1" dirty="0" smtClean="0"/>
              <a:t> ПРОИСШЕСТВИЯ</a:t>
            </a:r>
            <a:endParaRPr lang="ru-RU" sz="900" b="1" dirty="0"/>
          </a:p>
        </p:txBody>
      </p:sp>
      <p:sp>
        <p:nvSpPr>
          <p:cNvPr id="8" name="Прямоугольник 7">
            <a:hlinkClick r:id="rId8" action="ppaction://hlinksldjump"/>
          </p:cNvPr>
          <p:cNvSpPr/>
          <p:nvPr/>
        </p:nvSpPr>
        <p:spPr>
          <a:xfrm>
            <a:off x="2556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prstClr val="black"/>
                </a:solidFill>
              </a:rPr>
              <a:t>НЕСЧАСТНЫЙ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СЛУЧАЙ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СО СМЕРТЕЛЬНЫМ ИСХОДОМ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>
            <a:hlinkClick r:id="rId9" action="ppaction://hlinksldjump"/>
          </p:cNvPr>
          <p:cNvSpPr/>
          <p:nvPr/>
        </p:nvSpPr>
        <p:spPr>
          <a:xfrm>
            <a:off x="20007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ГРУППОВОЙ</a:t>
            </a:r>
            <a:r>
              <a:rPr lang="ru-RU" sz="900" b="1" dirty="0" smtClean="0">
                <a:solidFill>
                  <a:prstClr val="black"/>
                </a:solidFill>
              </a:rPr>
              <a:t> НЕСЧАСТНЫЙ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СЛУЧАЙ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>
            <a:hlinkClick r:id="rId10" action="ppaction://hlinksldjump"/>
          </p:cNvPr>
          <p:cNvSpPr/>
          <p:nvPr/>
        </p:nvSpPr>
        <p:spPr>
          <a:xfrm>
            <a:off x="37458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ТЯЖЕЛЫЙ </a:t>
            </a:r>
            <a:r>
              <a:rPr lang="ru-RU" sz="900" b="1" dirty="0" smtClean="0">
                <a:solidFill>
                  <a:prstClr val="black"/>
                </a:solidFill>
              </a:rPr>
              <a:t/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НЕСЧАСТНЫЙ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СЛУЧАЙ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>
            <a:hlinkClick r:id="rId11" action="ppaction://hlinksldjump"/>
          </p:cNvPr>
          <p:cNvSpPr/>
          <p:nvPr/>
        </p:nvSpPr>
        <p:spPr>
          <a:xfrm>
            <a:off x="54909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ЛЕГКИЙ </a:t>
            </a:r>
            <a:r>
              <a:rPr lang="ru-RU" sz="900" b="1" dirty="0" smtClean="0">
                <a:solidFill>
                  <a:prstClr val="black"/>
                </a:solidFill>
              </a:rPr>
              <a:t/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НЕСЧАСТНЫЙ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СЛУЧАЙ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>
            <a:hlinkClick r:id="rId12" action="ppaction://hlinksldjump"/>
          </p:cNvPr>
          <p:cNvSpPr/>
          <p:nvPr/>
        </p:nvSpPr>
        <p:spPr>
          <a:xfrm>
            <a:off x="72360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prstClr val="black"/>
                </a:solidFill>
              </a:rPr>
              <a:t>СЛУЧАЙ ОСТРОГО ПРОФЕССИОНАЛЬНОГО </a:t>
            </a:r>
            <a:r>
              <a:rPr lang="ru-RU" sz="900" b="1" dirty="0" smtClean="0">
                <a:solidFill>
                  <a:schemeClr val="accent1"/>
                </a:solidFill>
              </a:rPr>
              <a:t>ЗАБОЛЕВАНИЯ (ОТРАВЛЕНИЯ) </a:t>
            </a:r>
            <a:r>
              <a:rPr lang="ru-RU" sz="900" b="1" dirty="0" smtClean="0">
                <a:solidFill>
                  <a:prstClr val="black"/>
                </a:solidFill>
              </a:rPr>
              <a:t>/ ПРОФЕССИОНАЛЬНОГО ЗАБОЛЕВАНИЯ </a:t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НА ПРОИЗВОДСТВЕ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3" name="Прямоугольник 12">
            <a:hlinkClick r:id="rId13" action="ppaction://hlinksldjump"/>
          </p:cNvPr>
          <p:cNvSpPr/>
          <p:nvPr/>
        </p:nvSpPr>
        <p:spPr>
          <a:xfrm>
            <a:off x="255600" y="2785936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non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АВАРИЯ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НА ОПО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>
            <a:hlinkClick r:id="rId14" action="ppaction://hlinksldjump"/>
          </p:cNvPr>
          <p:cNvSpPr/>
          <p:nvPr/>
        </p:nvSpPr>
        <p:spPr>
          <a:xfrm>
            <a:off x="2000700" y="2785936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non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ИНЦИДЕНТ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НА ОПО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>
            <a:hlinkClick r:id="rId15" action="ppaction://hlinksldjump"/>
          </p:cNvPr>
          <p:cNvSpPr/>
          <p:nvPr/>
        </p:nvSpPr>
        <p:spPr>
          <a:xfrm>
            <a:off x="3739924" y="2785936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prstClr val="black"/>
                </a:solidFill>
              </a:rPr>
              <a:t>ФАКТЫ </a:t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РОЗЛИВА </a:t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НЕФТИ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И НЕФТЕПРОДУКТОВ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>
            <a:hlinkClick r:id="rId16" action="ppaction://hlinksldjump"/>
          </p:cNvPr>
          <p:cNvSpPr/>
          <p:nvPr/>
        </p:nvSpPr>
        <p:spPr>
          <a:xfrm>
            <a:off x="7230124" y="2785935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ЭКОЛОГИЧЕСКИЕ</a:t>
            </a:r>
            <a:r>
              <a:rPr lang="ru-RU" sz="900" b="1" dirty="0" smtClean="0"/>
              <a:t> ПРОИСШЕСТВИЯ, ВКЛЮЧАЯ САЖЕВОЕ ГОРЕНИЕ ФАКЕЛА</a:t>
            </a:r>
          </a:p>
          <a:p>
            <a:pPr algn="ctr"/>
            <a:r>
              <a:rPr lang="ru-RU" sz="900" dirty="0" smtClean="0"/>
              <a:t>(слайды 11-14)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423650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52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ДОРОЖНО-ТРАНСПОРТНЫЕ ПРОИСШЕСТВИЯ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МВД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Исполнительный орган страховщика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40134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173481"/>
            <a:ext cx="13944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 </a:t>
            </a:r>
            <a:r>
              <a:rPr lang="ru-RU" sz="800" dirty="0"/>
              <a:t>отражением сведений, указанных в п. 26 </a:t>
            </a:r>
            <a:r>
              <a:rPr lang="ru-RU" sz="800" dirty="0" smtClean="0"/>
              <a:t>Правил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80514" y="1797868"/>
            <a:ext cx="167229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Постановление Правительства РФ от 19.09.2020 N 1502 "Об утверждении Правил учета дорожно-транспортных происшествий, об изменении и признании утратившими силу некоторых актов Правительства Российской Федерации" 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Приказ </a:t>
            </a:r>
            <a:r>
              <a:rPr lang="ru-RU" sz="800" dirty="0"/>
              <a:t>Минтранса России от 02.04.1996 N 22 "Об утверждении формы учета дорожно-транспортных происшествий владельцами транспортных </a:t>
            </a:r>
            <a:r>
              <a:rPr lang="ru-RU" sz="800" dirty="0" smtClean="0"/>
              <a:t>средств«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Положение от 19 сентября 2014 года N 431-П "О Правилах обязательного страхования гражданской ответственности владельцев транспортных средств"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6" name="Рисунок 3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8" name="TextBox 37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Рисунок 3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grpSp>
        <p:nvGrpSpPr>
          <p:cNvPr id="41" name="Группа 40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2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3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4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7" name="Группа 46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8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0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3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4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6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1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0" name="Группа 69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1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1" name="Прямоугольник 80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 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sp>
        <p:nvSpPr>
          <p:cNvPr id="82" name="Прямоугольник 81">
            <a:hlinkClick r:id="rId12"/>
          </p:cNvPr>
          <p:cNvSpPr/>
          <p:nvPr/>
        </p:nvSpPr>
        <p:spPr>
          <a:xfrm>
            <a:off x="2441864" y="4555108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 в МВД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3" name="Прямоугольник 82">
            <a:hlinkClick r:id="rId13"/>
          </p:cNvPr>
          <p:cNvSpPr/>
          <p:nvPr/>
        </p:nvSpPr>
        <p:spPr>
          <a:xfrm>
            <a:off x="2442021" y="4204820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 в ФСС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1828780" y="475213"/>
            <a:ext cx="3374107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характера повреждений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5" name="Прямоугольник 84">
            <a:hlinkClick r:id="rId14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6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54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АВАРИЙНЫЕ ВЫБРОСЫ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10543"/>
            <a:ext cx="2064544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smtClean="0"/>
              <a:t>РПН (</a:t>
            </a:r>
            <a:r>
              <a:rPr lang="ru-RU" sz="800" dirty="0" err="1" smtClean="0"/>
              <a:t>Росприроднадзора</a:t>
            </a:r>
            <a:r>
              <a:rPr lang="ru-RU" sz="800" dirty="0" smtClean="0"/>
              <a:t>), </a:t>
            </a:r>
            <a:r>
              <a:rPr lang="ru-RU" sz="800" dirty="0"/>
              <a:t>осуществляющий надзор за </a:t>
            </a:r>
            <a:r>
              <a:rPr lang="ru-RU" sz="800" dirty="0" smtClean="0"/>
              <a:t>объектом НВОС</a:t>
            </a:r>
            <a:r>
              <a:rPr lang="ru-RU" sz="900" b="1" dirty="0" smtClean="0"/>
              <a:t>***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орган </a:t>
            </a:r>
            <a:r>
              <a:rPr lang="ru-RU" sz="800" dirty="0" err="1" smtClean="0"/>
              <a:t>РПбН</a:t>
            </a:r>
            <a:r>
              <a:rPr lang="ru-RU" sz="800" dirty="0" smtClean="0"/>
              <a:t> (</a:t>
            </a:r>
            <a:r>
              <a:rPr lang="ru-RU" sz="800" dirty="0" err="1" smtClean="0"/>
              <a:t>Роспотребнадзора</a:t>
            </a:r>
            <a:r>
              <a:rPr lang="ru-RU" sz="800" dirty="0" smtClean="0"/>
              <a:t>)</a:t>
            </a:r>
            <a:endParaRPr lang="ru-RU" sz="800" dirty="0"/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местного </a:t>
            </a:r>
            <a:r>
              <a:rPr lang="ru-RU" sz="800" dirty="0" smtClean="0"/>
              <a:t>самоуправления</a:t>
            </a:r>
            <a:endParaRPr lang="ru-RU" sz="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50714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Незамедлительно**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2846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п.1 ст.30 96-ФЗ «Об охране атмосферного воздуха»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ст.11 52-ФЗ «О санитарно-эпидемиологическом благополучии населения»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Постановление Правительства РФ от 31.12.2020 N 2451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21461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575674" y="2065422"/>
            <a:ext cx="1633321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в отношении фактов розлива нефти и нефтепродуктов с</a:t>
            </a:r>
            <a:r>
              <a:rPr lang="ru-RU" sz="800" dirty="0" smtClean="0">
                <a:solidFill>
                  <a:srgbClr val="FF0000"/>
                </a:solidFill>
              </a:rPr>
              <a:t> </a:t>
            </a:r>
            <a:r>
              <a:rPr lang="ru-RU" sz="800" dirty="0"/>
              <a:t>использованием электронного </a:t>
            </a:r>
            <a:r>
              <a:rPr lang="ru-RU" sz="800" dirty="0" smtClean="0"/>
              <a:t>документооборота и отражением </a:t>
            </a:r>
            <a:r>
              <a:rPr lang="ru-RU" sz="800" dirty="0"/>
              <a:t>сведений, указанных в п. 26 </a:t>
            </a:r>
            <a:r>
              <a:rPr lang="ru-RU" sz="800" dirty="0" smtClean="0"/>
              <a:t>Правил (ПП РФ от 31.12.2020 №2451)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в отношении иных фактов форма </a:t>
            </a:r>
            <a:r>
              <a:rPr lang="ru-RU" sz="800" dirty="0"/>
              <a:t>не установлена федеральным законодательством, но может быть установлена на местном </a:t>
            </a:r>
            <a:r>
              <a:rPr lang="ru-RU" sz="800" dirty="0" smtClean="0"/>
              <a:t>уровне</a:t>
            </a:r>
            <a:endParaRPr lang="ru-RU" sz="8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557196" y="173480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31137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6" name="Прямоугольник 85">
            <a:hlinkClick r:id="rId12" action="ppaction://hlinksldjump"/>
          </p:cNvPr>
          <p:cNvSpPr/>
          <p:nvPr/>
        </p:nvSpPr>
        <p:spPr>
          <a:xfrm>
            <a:off x="725275" y="4833353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828780" y="475213"/>
            <a:ext cx="3374107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характера*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626649" y="3738767"/>
            <a:ext cx="6426161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* - </a:t>
            </a:r>
            <a:r>
              <a:rPr lang="ru-RU" sz="800" dirty="0"/>
              <a:t>может угрожать или угрожает жизни и здоровью </a:t>
            </a:r>
            <a:r>
              <a:rPr lang="ru-RU" sz="800" dirty="0" smtClean="0"/>
              <a:t>людей, либо нанесло вред здоровью людей и (или) окружающей среде и (или) </a:t>
            </a:r>
            <a:r>
              <a:rPr lang="ru-RU" sz="800" dirty="0"/>
              <a:t>создающих угрозу санитарно-эпидемиологическому благополучию </a:t>
            </a:r>
            <a:r>
              <a:rPr lang="ru-RU" sz="800" dirty="0" smtClean="0"/>
              <a:t>населения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 - немедленно в устной форме и/или с использованием мессенджеров; в письменной </a:t>
            </a:r>
            <a:r>
              <a:rPr lang="ru-RU" sz="800" dirty="0"/>
              <a:t>- в течение 1 </a:t>
            </a:r>
            <a:r>
              <a:rPr lang="ru-RU" sz="800" dirty="0" err="1"/>
              <a:t>календ.дня</a:t>
            </a:r>
            <a:r>
              <a:rPr lang="ru-RU" sz="800" dirty="0"/>
              <a:t> или с учетом информирования иных органов (в случае, если аварийный сброс связан с происшествиями на слайдах 7, 8, 9, 10)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 - объект негативного воздействия на окружающую среду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**** - при розливах нефти и нефтепродуктов информирование производится в Порядке пп.25, 26 ПП РФ от 31.12.2020 №2451 по схеме оповещения, утвержденной в составе Плана предупреждения и ликвидации разливов нефти и нефтепродуктов</a:t>
            </a:r>
            <a:endParaRPr lang="en-US" sz="800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263179" y="3238941"/>
            <a:ext cx="2238447" cy="8463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b="1" u="sng" dirty="0" smtClean="0"/>
              <a:t>Важно</a:t>
            </a:r>
            <a:r>
              <a:rPr lang="ru-RU" sz="800" dirty="0" smtClean="0"/>
              <a:t>: информирование осуществляется по происшествиям, </a:t>
            </a:r>
            <a:r>
              <a:rPr lang="ru-RU" sz="800" u="sng" dirty="0" smtClean="0"/>
              <a:t>по которым параллельно информируются </a:t>
            </a:r>
            <a:r>
              <a:rPr lang="ru-RU" sz="800" dirty="0" smtClean="0"/>
              <a:t>РТН (аварии и инциденты на ОПО, факты розлива нефти и нефтепродуктов</a:t>
            </a:r>
            <a:r>
              <a:rPr lang="ru-RU" sz="900" b="1" dirty="0" smtClean="0"/>
              <a:t>****</a:t>
            </a:r>
            <a:r>
              <a:rPr lang="ru-RU" sz="800" dirty="0" smtClean="0"/>
              <a:t> – см. слайды 7, 8, 9); МВД о ДТП (</a:t>
            </a:r>
            <a:r>
              <a:rPr lang="ru-RU" sz="800" dirty="0" err="1" smtClean="0"/>
              <a:t>см.слайд</a:t>
            </a:r>
            <a:r>
              <a:rPr lang="ru-RU" sz="800" dirty="0" smtClean="0"/>
              <a:t> 10)</a:t>
            </a:r>
            <a:endParaRPr lang="ru-RU" sz="800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4132943" y="1849405"/>
            <a:ext cx="1572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5900903" y="1797868"/>
            <a:ext cx="159241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Направление письма с описанием принятых мер, либо в соответствии с принятой схемой на местном уровне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3438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59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34118" y="104326"/>
            <a:ext cx="861903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АВАРИЙНЫЕ СБРОСЫ (для водопользователей при использовании водных объектов)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1952879"/>
            <a:ext cx="206454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smtClean="0"/>
              <a:t>РПН (</a:t>
            </a:r>
            <a:r>
              <a:rPr lang="ru-RU" sz="800" dirty="0" err="1" smtClean="0"/>
              <a:t>Росприроднадзора</a:t>
            </a:r>
            <a:r>
              <a:rPr lang="ru-RU" sz="800" dirty="0" smtClean="0"/>
              <a:t>), </a:t>
            </a:r>
            <a:r>
              <a:rPr lang="ru-RU" sz="800" dirty="0"/>
              <a:t>осуществляющий надзор за </a:t>
            </a:r>
            <a:r>
              <a:rPr lang="ru-RU" sz="800" dirty="0" smtClean="0"/>
              <a:t>объектом НВОС</a:t>
            </a:r>
            <a:r>
              <a:rPr lang="ru-RU" sz="900" b="1" dirty="0" smtClean="0"/>
              <a:t>**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орган </a:t>
            </a:r>
            <a:r>
              <a:rPr lang="ru-RU" sz="800" dirty="0" err="1" smtClean="0"/>
              <a:t>Росводресурсов</a:t>
            </a:r>
            <a:endParaRPr lang="ru-RU" sz="800" dirty="0" smtClean="0"/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орган </a:t>
            </a:r>
            <a:r>
              <a:rPr lang="ru-RU" sz="800" dirty="0" err="1" smtClean="0"/>
              <a:t>РПбН</a:t>
            </a:r>
            <a:r>
              <a:rPr lang="ru-RU" sz="800" dirty="0" smtClean="0"/>
              <a:t> (</a:t>
            </a:r>
            <a:r>
              <a:rPr lang="ru-RU" sz="800" dirty="0" err="1" smtClean="0"/>
              <a:t>Роспотребнадзора</a:t>
            </a:r>
            <a:r>
              <a:rPr lang="ru-RU" sz="800" dirty="0" smtClean="0"/>
              <a:t>)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Орган </a:t>
            </a:r>
            <a:r>
              <a:rPr lang="ru-RU" sz="800" dirty="0"/>
              <a:t>местного </a:t>
            </a:r>
            <a:r>
              <a:rPr lang="ru-RU" sz="800" dirty="0" smtClean="0"/>
              <a:t>самоуправления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Иные заинтересованные органы</a:t>
            </a:r>
            <a:r>
              <a:rPr lang="ru-RU" sz="900" b="1" dirty="0" smtClean="0"/>
              <a:t>*** </a:t>
            </a:r>
            <a:endParaRPr lang="ru-RU" sz="9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1" y="1773154"/>
            <a:ext cx="175083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Незамедлительно*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2846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ч</a:t>
            </a:r>
            <a:r>
              <a:rPr lang="ru-RU" sz="800" dirty="0" smtClean="0"/>
              <a:t>.2 ст.39 74-ФЗ «Водный Кодекс РФ»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ст.11 52-ФЗ «О санитарно-эпидемиологическом благополучии населения»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Постановление Правительства РФ от 31.12.2020 N 2451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21461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60342" y="2059116"/>
            <a:ext cx="1633321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в отношении фактов розлива нефти и нефтепродуктов с</a:t>
            </a:r>
            <a:r>
              <a:rPr lang="ru-RU" sz="800" dirty="0" smtClean="0">
                <a:solidFill>
                  <a:srgbClr val="FF0000"/>
                </a:solidFill>
              </a:rPr>
              <a:t> </a:t>
            </a:r>
            <a:r>
              <a:rPr lang="ru-RU" sz="800" dirty="0"/>
              <a:t>использованием электронного </a:t>
            </a:r>
            <a:r>
              <a:rPr lang="ru-RU" sz="800" dirty="0" smtClean="0"/>
              <a:t>документооборота и отражением </a:t>
            </a:r>
            <a:r>
              <a:rPr lang="ru-RU" sz="800" dirty="0"/>
              <a:t>сведений, указанных в п. 26 </a:t>
            </a:r>
            <a:r>
              <a:rPr lang="ru-RU" sz="800" dirty="0" smtClean="0"/>
              <a:t>Правил (ПП РФ от 31.12.2020 №2451)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в отношении иных фактов форма </a:t>
            </a:r>
            <a:r>
              <a:rPr lang="ru-RU" sz="800" dirty="0"/>
              <a:t>не установлена федеральным законодательством, но может быть установлена на местном </a:t>
            </a:r>
            <a:r>
              <a:rPr lang="ru-RU" sz="800" dirty="0" smtClean="0"/>
              <a:t>уровне</a:t>
            </a:r>
            <a:endParaRPr lang="ru-RU" sz="8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28502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31137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6" name="Прямоугольник 85">
            <a:hlinkClick r:id="rId12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828780" y="475213"/>
            <a:ext cx="4959198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аварии и иные чрезвычайные ситуации на водном объекте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478820" y="3751826"/>
            <a:ext cx="6526925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*- немедленно в устной форме и/или с использованием </a:t>
            </a:r>
            <a:r>
              <a:rPr lang="ru-RU" sz="800" dirty="0" smtClean="0"/>
              <a:t>мессенджеров; </a:t>
            </a:r>
            <a:r>
              <a:rPr lang="ru-RU" sz="800" dirty="0"/>
              <a:t>в письменной </a:t>
            </a:r>
            <a:r>
              <a:rPr lang="ru-RU" sz="800" dirty="0" smtClean="0"/>
              <a:t>– в течение 1 </a:t>
            </a:r>
            <a:r>
              <a:rPr lang="ru-RU" sz="800" dirty="0" err="1" smtClean="0"/>
              <a:t>календ.дня</a:t>
            </a:r>
            <a:r>
              <a:rPr lang="ru-RU" sz="800" dirty="0" smtClean="0"/>
              <a:t> или </a:t>
            </a:r>
            <a:r>
              <a:rPr lang="ru-RU" sz="800" dirty="0"/>
              <a:t>с учетом информирования иных органов </a:t>
            </a:r>
            <a:r>
              <a:rPr lang="ru-RU" sz="800" dirty="0" smtClean="0"/>
              <a:t>(в случае, если аварийный сброс связан с происшествиями на слайдах 7, 8, 9, 10)</a:t>
            </a:r>
            <a:endParaRPr lang="ru-RU" sz="800" dirty="0"/>
          </a:p>
          <a:p>
            <a:pPr>
              <a:spcAft>
                <a:spcPts val="600"/>
              </a:spcAft>
            </a:pPr>
            <a:r>
              <a:rPr lang="ru-RU" sz="800" dirty="0" smtClean="0"/>
              <a:t>** - объект негативного воздействия на окружающую среду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 - дополнительно указываются в Решении о предоставлении водного объекта в пользование, Договоре водопользования, а также локальной схеме оповещения (при наличии)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**** - при розливах нефти и нефтепродуктов информирование производится в Порядке пп.25, 26 ПП РФ от 31.12.2020 №2451 по схеме оповещения, утвержденной в составе Плана предупреждения и ликвидации разливов нефти и нефтепродуктов</a:t>
            </a:r>
            <a:endParaRPr lang="en-US" sz="800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164757" y="3648363"/>
            <a:ext cx="2295585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b="1" u="sng" dirty="0" smtClean="0"/>
              <a:t>Важно</a:t>
            </a:r>
            <a:r>
              <a:rPr lang="ru-RU" sz="800" dirty="0" smtClean="0"/>
              <a:t>: информирование осуществляется по происшествиям, </a:t>
            </a:r>
            <a:r>
              <a:rPr lang="ru-RU" sz="800" u="sng" dirty="0" smtClean="0"/>
              <a:t>возникшим в связи с использованием водного объекта</a:t>
            </a:r>
            <a:endParaRPr lang="ru-RU" sz="800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4132943" y="1849405"/>
            <a:ext cx="1572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5900903" y="1797868"/>
            <a:ext cx="159241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Направление письма с описанием принятых мер, либо в соответствии с принятой схемой на местном уровне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21705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ЧРЕЗВЫЧАЙНЫЕ СИТУАЦИИ ТЕХНОГЕННОГО ХАРАКТЕРА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2350" y="2211632"/>
            <a:ext cx="206454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Подведомственное Росгидромету </a:t>
            </a:r>
            <a:r>
              <a:rPr lang="ru-RU" sz="800" dirty="0" err="1" smtClean="0"/>
              <a:t>гос.учреждение</a:t>
            </a:r>
            <a:r>
              <a:rPr lang="ru-RU" sz="900" b="1" dirty="0" smtClean="0"/>
              <a:t>**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1" y="1797868"/>
            <a:ext cx="166956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</a:t>
            </a:r>
            <a:r>
              <a:rPr lang="ru-RU" sz="1050" b="1" dirty="0" smtClean="0">
                <a:solidFill>
                  <a:schemeClr val="accent1"/>
                </a:solidFill>
              </a:rPr>
              <a:t> течение 1 календарного дня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2846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ст.13 113-ФЗ «О гидрометеорологической службе»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Приказ Минприроды России </a:t>
            </a:r>
            <a:r>
              <a:rPr lang="ru-RU" sz="800" dirty="0"/>
              <a:t>от </a:t>
            </a:r>
            <a:r>
              <a:rPr lang="ru-RU" sz="800" dirty="0" smtClean="0"/>
              <a:t>30.07.2020 </a:t>
            </a:r>
            <a:r>
              <a:rPr lang="ru-RU" sz="800" dirty="0"/>
              <a:t>N </a:t>
            </a:r>
            <a:r>
              <a:rPr lang="ru-RU" sz="800" dirty="0" smtClean="0"/>
              <a:t>509 (</a:t>
            </a:r>
            <a:r>
              <a:rPr lang="ru-RU" sz="800" dirty="0" err="1" smtClean="0"/>
              <a:t>действ.до</a:t>
            </a:r>
            <a:r>
              <a:rPr lang="ru-RU" sz="800" dirty="0" smtClean="0"/>
              <a:t> 01.09.2022)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Приказ Минприроды России от </a:t>
            </a:r>
            <a:r>
              <a:rPr lang="ru-RU" sz="800" dirty="0" smtClean="0"/>
              <a:t>24.01.2022 </a:t>
            </a:r>
            <a:r>
              <a:rPr lang="ru-RU" sz="800" dirty="0"/>
              <a:t>N </a:t>
            </a:r>
            <a:r>
              <a:rPr lang="ru-RU" sz="800" dirty="0" smtClean="0"/>
              <a:t>35 </a:t>
            </a:r>
            <a:r>
              <a:rPr lang="ru-RU" sz="800" dirty="0"/>
              <a:t>(</a:t>
            </a:r>
            <a:r>
              <a:rPr lang="ru-RU" sz="800" dirty="0" err="1" smtClean="0"/>
              <a:t>действ.с</a:t>
            </a:r>
            <a:r>
              <a:rPr lang="ru-RU" sz="800" dirty="0" smtClean="0"/>
              <a:t> </a:t>
            </a:r>
            <a:r>
              <a:rPr lang="ru-RU" sz="800" dirty="0"/>
              <a:t>01.09.2022</a:t>
            </a:r>
            <a:r>
              <a:rPr lang="ru-RU" sz="800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Приказ Росгидромета от 31.10.2000 №156</a:t>
            </a:r>
            <a:r>
              <a:rPr lang="ru-RU" sz="900" b="1" dirty="0" smtClean="0"/>
              <a:t>***</a:t>
            </a:r>
            <a:endParaRPr lang="ru-RU" sz="9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21461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60342" y="2128482"/>
            <a:ext cx="283173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Сроки и формат предоставления информации согласуется с ближайшим </a:t>
            </a:r>
            <a:r>
              <a:rPr lang="ru-RU" sz="800" dirty="0" err="1" smtClean="0"/>
              <a:t>тер.органом</a:t>
            </a:r>
            <a:r>
              <a:rPr lang="ru-RU" sz="800" dirty="0" smtClean="0"/>
              <a:t> Росгидромета</a:t>
            </a:r>
            <a:r>
              <a:rPr lang="ru-RU" sz="900" b="1" dirty="0" smtClean="0"/>
              <a:t>**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При наличии технической возможности информация </a:t>
            </a:r>
            <a:r>
              <a:rPr lang="ru-RU" sz="800" dirty="0" smtClean="0"/>
              <a:t>подписывается </a:t>
            </a:r>
            <a:r>
              <a:rPr lang="ru-RU" sz="800" dirty="0"/>
              <a:t>простой или усиленной электронной </a:t>
            </a:r>
            <a:r>
              <a:rPr lang="ru-RU" sz="800" dirty="0" smtClean="0"/>
              <a:t>подписью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Информация должна </a:t>
            </a:r>
            <a:r>
              <a:rPr lang="ru-RU" sz="800" dirty="0" smtClean="0"/>
              <a:t>содержать </a:t>
            </a:r>
            <a:r>
              <a:rPr lang="ru-RU" sz="800" dirty="0"/>
              <a:t>географические координаты и идентификатор (название населенного пункта, предприятия, географического объекта) пункта наблюдений, измеряемый параметр, дату отбора пробы и измерения, значение измеряемой величины и ее погрешность, время осреднения измерения (при измерениях на автоматизированных постах наблюдений)</a:t>
            </a:r>
            <a:endParaRPr lang="ru-RU" sz="800" dirty="0" smtClean="0"/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97868"/>
            <a:ext cx="148433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согласованной форме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31137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6" name="Прямоугольник 85">
            <a:hlinkClick r:id="rId12" action="ppaction://hlinksldjump"/>
          </p:cNvPr>
          <p:cNvSpPr/>
          <p:nvPr/>
        </p:nvSpPr>
        <p:spPr>
          <a:xfrm>
            <a:off x="725275" y="4813916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828780" y="475213"/>
            <a:ext cx="3374107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характера*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26125" y="3871682"/>
            <a:ext cx="892668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* - </a:t>
            </a:r>
            <a:r>
              <a:rPr lang="ru-RU" sz="800" dirty="0"/>
              <a:t>о состоянии окружающей среды и ее загрязнении</a:t>
            </a:r>
            <a:r>
              <a:rPr lang="ru-RU" sz="800" dirty="0" smtClean="0"/>
              <a:t>, </a:t>
            </a:r>
            <a:r>
              <a:rPr lang="ru-RU" sz="800" dirty="0"/>
              <a:t>а также информации о чрезвычайных ситуациях техногенного характера, которые оказали, оказывают и (или) могут оказать негативное воздействие на окружающую </a:t>
            </a:r>
            <a:r>
              <a:rPr lang="ru-RU" sz="800" dirty="0" smtClean="0"/>
              <a:t>среду</a:t>
            </a:r>
            <a:r>
              <a:rPr lang="ru-RU" sz="800" dirty="0"/>
              <a:t>: сведения о возникшем или ожидаемом в связи с чрезвычайной ситуацией техногенного характера опасном природном явлении, высоком и экстремально высоком загрязнении окружающей среды (атмосферного воздуха, почв, поверхностных вод водных объектов) и аварийных (залповых) выбросах (сбросах) загрязняющих веществ, которые могут угрожать жизни и здоровью людей и наносить вред окружающей среде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** - в соответствии с п.5 Порядка, </a:t>
            </a:r>
            <a:r>
              <a:rPr lang="ru-RU" sz="800" dirty="0" err="1" smtClean="0"/>
              <a:t>утв.Минприроды</a:t>
            </a:r>
            <a:r>
              <a:rPr lang="ru-RU" sz="800" dirty="0" smtClean="0"/>
              <a:t> России от 30.07.2020 №509 (от 24.01.2022 №35 с 01.09.2022)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 - содержит в </a:t>
            </a:r>
            <a:r>
              <a:rPr lang="ru-RU" sz="800" dirty="0" err="1" smtClean="0"/>
              <a:t>т.ч</a:t>
            </a:r>
            <a:r>
              <a:rPr lang="ru-RU" sz="800" dirty="0" smtClean="0"/>
              <a:t>. Критерии экстремально высокого и высокого загрязнения окружающей природной среды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212240" y="2719596"/>
            <a:ext cx="2197130" cy="7078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b="1" u="sng" dirty="0" smtClean="0"/>
              <a:t>Важно</a:t>
            </a:r>
            <a:r>
              <a:rPr lang="ru-RU" sz="800" dirty="0" smtClean="0"/>
              <a:t>: информирование необходимо только в случае осуществления сбора </a:t>
            </a:r>
            <a:r>
              <a:rPr lang="ru-RU" sz="800" dirty="0"/>
              <a:t>информации </a:t>
            </a:r>
            <a:r>
              <a:rPr lang="ru-RU" sz="800" u="sng" dirty="0"/>
              <a:t>на основании лицензий </a:t>
            </a:r>
            <a:r>
              <a:rPr lang="ru-RU" sz="800" u="sng" dirty="0" smtClean="0"/>
              <a:t>в </a:t>
            </a:r>
            <a:r>
              <a:rPr lang="ru-RU" sz="800" u="sng" dirty="0"/>
              <a:t>области гидрометеорологии и смежных с ней областях 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4405479" y="1737593"/>
            <a:ext cx="32640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 (в случае, если происшествие связано с нашей деятельностью – </a:t>
            </a:r>
            <a:r>
              <a:rPr lang="ru-RU" sz="800" dirty="0" err="1" smtClean="0"/>
              <a:t>см.слайды</a:t>
            </a:r>
            <a:r>
              <a:rPr lang="ru-RU" sz="800" dirty="0" smtClean="0"/>
              <a:t> 11, 12)</a:t>
            </a:r>
          </a:p>
        </p:txBody>
      </p:sp>
    </p:spTree>
    <p:extLst>
      <p:ext uri="{BB962C8B-B14F-4D97-AF65-F5344CB8AC3E}">
        <p14:creationId xmlns:p14="http://schemas.microsoft.com/office/powerpoint/2010/main" val="422058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САЖЕВОЕ ГОРЕНИЕ ФАКЕЛА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563320"/>
            <a:ext cx="2064544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smtClean="0"/>
              <a:t>РПН (</a:t>
            </a:r>
            <a:r>
              <a:rPr lang="ru-RU" sz="800" dirty="0" err="1" smtClean="0"/>
              <a:t>Росприроднадзора</a:t>
            </a:r>
            <a:r>
              <a:rPr lang="ru-RU" sz="800" dirty="0" smtClean="0"/>
              <a:t>), </a:t>
            </a:r>
            <a:r>
              <a:rPr lang="ru-RU" sz="800" dirty="0"/>
              <a:t>осуществляющий надзор за </a:t>
            </a:r>
            <a:r>
              <a:rPr lang="ru-RU" sz="800" dirty="0" smtClean="0"/>
              <a:t>объектом НВОС</a:t>
            </a:r>
            <a:r>
              <a:rPr lang="ru-RU" sz="900" b="1" dirty="0" smtClean="0"/>
              <a:t>*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Орган </a:t>
            </a:r>
            <a:r>
              <a:rPr lang="ru-RU" sz="800" dirty="0"/>
              <a:t>местного </a:t>
            </a:r>
            <a:r>
              <a:rPr lang="ru-RU" sz="800" dirty="0" smtClean="0"/>
              <a:t>самоуправления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err="1"/>
              <a:t>РПбН</a:t>
            </a:r>
            <a:r>
              <a:rPr lang="ru-RU" sz="800" dirty="0"/>
              <a:t> (</a:t>
            </a:r>
            <a:r>
              <a:rPr lang="ru-RU" sz="800" dirty="0" err="1"/>
              <a:t>Роспотребнадзора</a:t>
            </a:r>
            <a:r>
              <a:rPr lang="ru-RU" sz="800" dirty="0" smtClean="0"/>
              <a:t>)</a:t>
            </a:r>
            <a:r>
              <a:rPr lang="ru-RU" sz="800" dirty="0"/>
              <a:t> </a:t>
            </a:r>
            <a:r>
              <a:rPr lang="ru-RU" sz="800" dirty="0" smtClean="0"/>
              <a:t>– информируется только, если присутствует в локальной схеме оповещения</a:t>
            </a:r>
            <a:endParaRPr lang="ru-RU" sz="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899" y="1797868"/>
            <a:ext cx="23409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 позже, чем за 3 календарных дня до </a:t>
            </a:r>
            <a:r>
              <a:rPr lang="ru-RU" sz="1050" b="1" u="sng" dirty="0" smtClean="0">
                <a:solidFill>
                  <a:schemeClr val="accent1"/>
                </a:solidFill>
              </a:rPr>
              <a:t>планового</a:t>
            </a:r>
            <a:r>
              <a:rPr lang="ru-RU" sz="1050" b="1" dirty="0" smtClean="0">
                <a:solidFill>
                  <a:schemeClr val="accent1"/>
                </a:solidFill>
              </a:rPr>
              <a:t> останова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2846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21461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60342" y="2128482"/>
            <a:ext cx="1633321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Ф</a:t>
            </a:r>
            <a:r>
              <a:rPr lang="ru-RU" sz="800" dirty="0" smtClean="0"/>
              <a:t>орма </a:t>
            </a:r>
            <a:r>
              <a:rPr lang="ru-RU" sz="800" dirty="0"/>
              <a:t>не установлена федеральным законодательством, но может быть установлена на местном </a:t>
            </a:r>
            <a:r>
              <a:rPr lang="ru-RU" sz="800" dirty="0" smtClean="0"/>
              <a:t>уровне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Оповещение должно содержать информацию: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800" dirty="0"/>
              <a:t>о сроках возможного дымного горения факела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800" dirty="0"/>
              <a:t>организации </a:t>
            </a:r>
            <a:r>
              <a:rPr lang="ru-RU" sz="800" dirty="0" err="1"/>
              <a:t>подфакельного</a:t>
            </a:r>
            <a:r>
              <a:rPr lang="ru-RU" sz="800" dirty="0"/>
              <a:t> наблюдения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31137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6" name="Прямоугольник 85">
            <a:hlinkClick r:id="rId12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828780" y="475213"/>
            <a:ext cx="3374107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характера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132943" y="1849405"/>
            <a:ext cx="1572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5900903" y="1797868"/>
            <a:ext cx="1592419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Направление письма с описанием принятых мер и о результатах мониторинга, либо в соответствии с принятой схемой на местном уровне</a:t>
            </a:r>
            <a:endParaRPr lang="en-US" sz="800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112782" y="2197207"/>
            <a:ext cx="205704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 по факту </a:t>
            </a:r>
            <a:r>
              <a:rPr lang="ru-RU" sz="1050" b="1" u="sng" dirty="0" smtClean="0">
                <a:solidFill>
                  <a:schemeClr val="accent1"/>
                </a:solidFill>
              </a:rPr>
              <a:t>внепланового</a:t>
            </a:r>
            <a:r>
              <a:rPr lang="ru-RU" sz="1050" b="1" dirty="0" smtClean="0">
                <a:solidFill>
                  <a:schemeClr val="accent1"/>
                </a:solidFill>
              </a:rPr>
              <a:t> останова 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7478403" y="1803471"/>
            <a:ext cx="157206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Согласно принятой схеме (в случае наличия локальных требований)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ст.11 52-ФЗ «О санитарно-эпидемиологическом благополучии населения</a:t>
            </a:r>
            <a:r>
              <a:rPr lang="ru-RU" sz="800" dirty="0" smtClean="0"/>
              <a:t>»</a:t>
            </a:r>
            <a:endParaRPr lang="ru-RU" sz="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0340" y="421731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* </a:t>
            </a:r>
            <a:r>
              <a:rPr lang="ru-RU" sz="800" dirty="0"/>
              <a:t>- объект негативного воздействия на окружающую среду</a:t>
            </a:r>
          </a:p>
        </p:txBody>
      </p:sp>
    </p:spTree>
    <p:extLst>
      <p:ext uri="{BB962C8B-B14F-4D97-AF65-F5344CB8AC3E}">
        <p14:creationId xmlns:p14="http://schemas.microsoft.com/office/powerpoint/2010/main" val="261678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Прямоугольник 12">
            <a:hlinkClick r:id="rId2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Прямоугольник 124">
            <a:hlinkClick r:id="rId2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25">
            <a:hlinkClick r:id="rId2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КОНТАКТНЫЕ ДАННЫЕ НАДЗОРНЫХ ОРГАНОВ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8" name="Рисунок 1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19" name="TextBox 1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" name="Рисунок 2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048119"/>
              </p:ext>
            </p:extLst>
          </p:nvPr>
        </p:nvGraphicFramePr>
        <p:xfrm>
          <a:off x="671783" y="1441450"/>
          <a:ext cx="781181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3939">
                  <a:extLst>
                    <a:ext uri="{9D8B030D-6E8A-4147-A177-3AD203B41FA5}">
                      <a16:colId xmlns:a16="http://schemas.microsoft.com/office/drawing/2014/main" val="3280869173"/>
                    </a:ext>
                  </a:extLst>
                </a:gridCol>
                <a:gridCol w="2603939">
                  <a:extLst>
                    <a:ext uri="{9D8B030D-6E8A-4147-A177-3AD203B41FA5}">
                      <a16:colId xmlns:a16="http://schemas.microsoft.com/office/drawing/2014/main" val="4079595016"/>
                    </a:ext>
                  </a:extLst>
                </a:gridCol>
                <a:gridCol w="2603939">
                  <a:extLst>
                    <a:ext uri="{9D8B030D-6E8A-4147-A177-3AD203B41FA5}">
                      <a16:colId xmlns:a16="http://schemas.microsoft.com/office/drawing/2014/main" val="40235398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Контактный телефон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Электронная</a:t>
                      </a:r>
                      <a:r>
                        <a:rPr lang="ru-RU" baseline="0" dirty="0" smtClean="0"/>
                        <a:t> почта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740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72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73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20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590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600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94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768356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2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НЕСЧАСТНЫЙ СЛУЧАЙ СО СМЕРТЕЛЬНЫМ ИСХОДОМ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2" y="444217"/>
            <a:ext cx="1052303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КРУПНОЕ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3600"/>
            <a:ext cx="206454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ГИТ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Исполнительный орган страховщика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если НС произошел на объекте подконтрольном РТН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Прокуратура </a:t>
            </a:r>
            <a:r>
              <a:rPr lang="ru-RU" sz="800" dirty="0"/>
              <a:t>по месту происшествия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исполнительной власти субъекта РФ и (или) 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Работодатель, направивший </a:t>
            </a:r>
            <a:r>
              <a:rPr lang="ru-RU" sz="800" dirty="0"/>
              <a:t>работника, с которым произошел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Территориальное объединение Профсоюзов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171420"/>
            <a:ext cx="139446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72801" y="2093600"/>
            <a:ext cx="21283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r>
              <a:rPr lang="ru-RU" sz="800" dirty="0" smtClean="0"/>
              <a:t>проводится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комиссией</a:t>
            </a:r>
            <a:r>
              <a:rPr lang="ru-RU" sz="800" dirty="0"/>
              <a:t>,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возглавляемой </a:t>
            </a:r>
            <a:r>
              <a:rPr lang="ru-RU" sz="800" dirty="0"/>
              <a:t>должностным лицом ГИТ (или РТН в случаях на поднадзорных объектах)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заполнением форм 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экземпляр </a:t>
            </a:r>
            <a:r>
              <a:rPr lang="ru-RU" sz="800" dirty="0"/>
              <a:t>акта Н-1 выдается</a:t>
            </a:r>
            <a:r>
              <a:rPr lang="ru-RU" sz="8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лицам</a:t>
            </a:r>
            <a:r>
              <a:rPr lang="ru-RU" sz="800" dirty="0"/>
              <a:t>, состоявшим на иждивении погибшего или в близком родстве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</a:t>
            </a:r>
            <a:r>
              <a:rPr lang="ru-RU" sz="800" dirty="0" smtClean="0"/>
              <a:t>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25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>
                <a:solidFill>
                  <a:schemeClr val="accent1"/>
                </a:solidFill>
              </a:rPr>
              <a:t>15</a:t>
            </a:r>
            <a:r>
              <a:rPr lang="ru-RU" sz="1050" b="1" dirty="0">
                <a:solidFill>
                  <a:schemeClr val="accent1"/>
                </a:solidFill>
              </a:rPr>
              <a:t> 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803998"/>
            <a:ext cx="135593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1-3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форме во </a:t>
            </a:r>
            <a:r>
              <a:rPr lang="ru-RU" sz="1050" b="1" dirty="0" smtClean="0">
                <a:solidFill>
                  <a:schemeClr val="accent1"/>
                </a:solidFill>
              </a:rPr>
              <a:t>вложении,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течение месяца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800" dirty="0" smtClean="0"/>
              <a:t>по завершении </a:t>
            </a:r>
            <a:r>
              <a:rPr lang="ru-RU" sz="800" dirty="0"/>
              <a:t>расследования</a:t>
            </a:r>
            <a:endParaRPr lang="en-US" sz="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810650"/>
            <a:ext cx="13362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228, 229 ТК РФ, Постановление Министерства труда и социального развития Российской федерации от 24 октября 2002 года N 73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900903" y="3040889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4-7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" name="Рисунок 2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29" name="TextBox 2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1" name="Рисунок 3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38" name="Группа 37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39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0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1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2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3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1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6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7" name="Группа 56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58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7" name="Группа 66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68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2" name="Прямоугольник 81">
            <a:hlinkClick r:id="rId12"/>
          </p:cNvPr>
          <p:cNvSpPr/>
          <p:nvPr/>
        </p:nvSpPr>
        <p:spPr>
          <a:xfrm>
            <a:off x="2523449" y="4496742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Прямоугольник 86">
            <a:hlinkClick r:id="rId13"/>
          </p:cNvPr>
          <p:cNvSpPr/>
          <p:nvPr/>
        </p:nvSpPr>
        <p:spPr>
          <a:xfrm>
            <a:off x="3901682" y="4496742"/>
            <a:ext cx="631512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Н-1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8" name="Прямоугольник 87">
            <a:hlinkClick r:id="rId14"/>
          </p:cNvPr>
          <p:cNvSpPr/>
          <p:nvPr/>
        </p:nvSpPr>
        <p:spPr>
          <a:xfrm>
            <a:off x="4673920" y="4496742"/>
            <a:ext cx="1152000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расследования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90" name="Прямоугольник 89">
            <a:hlinkClick r:id="rId15"/>
          </p:cNvPr>
          <p:cNvSpPr/>
          <p:nvPr/>
        </p:nvSpPr>
        <p:spPr>
          <a:xfrm>
            <a:off x="5966645" y="4496742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 последствиях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79" name="Прямоугольник 78">
            <a:hlinkClick r:id="rId16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53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34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ГРУППОВОЙ НЕСЧАСТНЫЙ СЛУЧАЙ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1" y="444217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66317" y="2080524"/>
            <a:ext cx="212833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r>
              <a:rPr lang="ru-RU" sz="800" dirty="0" smtClean="0"/>
              <a:t>проводится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комиссией</a:t>
            </a:r>
            <a:r>
              <a:rPr lang="ru-RU" sz="800" dirty="0"/>
              <a:t>,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возглавляемой </a:t>
            </a:r>
            <a:r>
              <a:rPr lang="ru-RU" sz="800" dirty="0"/>
              <a:t>должностным лицом ГИТ (или РТН в случаях на поднадзорных объектах)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заполнением форм 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экземпляр </a:t>
            </a:r>
            <a:r>
              <a:rPr lang="ru-RU" sz="800" dirty="0"/>
              <a:t>акта Н-1 выдается</a:t>
            </a:r>
            <a:r>
              <a:rPr lang="ru-RU" sz="8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Каждому пострадавшему или лицам</a:t>
            </a:r>
            <a:r>
              <a:rPr lang="ru-RU" sz="800" dirty="0"/>
              <a:t>, состоявшим на иждивении погибшего или в близком родстве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</a:t>
            </a:r>
            <a:r>
              <a:rPr lang="ru-RU" sz="800" dirty="0" smtClean="0"/>
              <a:t>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25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>
                <a:solidFill>
                  <a:schemeClr val="accent1"/>
                </a:solidFill>
              </a:rPr>
              <a:t>15</a:t>
            </a:r>
            <a:r>
              <a:rPr lang="ru-RU" sz="1050" b="1" dirty="0">
                <a:solidFill>
                  <a:schemeClr val="accent1"/>
                </a:solidFill>
              </a:rPr>
              <a:t> 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797867"/>
            <a:ext cx="1592419" cy="1377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1-3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форме во вложении,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окончании временной </a:t>
            </a:r>
            <a:r>
              <a:rPr lang="ru-RU" sz="1050" b="1" dirty="0" smtClean="0">
                <a:solidFill>
                  <a:schemeClr val="accent1"/>
                </a:solidFill>
              </a:rPr>
              <a:t>нетрудоспособности работника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7"/>
            <a:ext cx="13362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228, 229 ТК РФ, Постановление Министерства труда и социального развития Российской федерации от 24 октября 2002 года N 73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900903" y="3201852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4-7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6" name="Рисунок 3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7" name="TextBox 36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9" name="Рисунок 3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0" name="Прямоугольник 39"/>
          <p:cNvSpPr/>
          <p:nvPr/>
        </p:nvSpPr>
        <p:spPr>
          <a:xfrm>
            <a:off x="2464023" y="2171420"/>
            <a:ext cx="139446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41" name="Прямоугольник 40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9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4" name="Группа 63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6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0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71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7" name="Группа 76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78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4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5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6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87" name="Группа 86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88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9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0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1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2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3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4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5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6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7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101" name="Прямоугольник 100">
            <a:hlinkClick r:id="rId12"/>
          </p:cNvPr>
          <p:cNvSpPr/>
          <p:nvPr/>
        </p:nvSpPr>
        <p:spPr>
          <a:xfrm>
            <a:off x="2523449" y="4496742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102" name="Прямоугольник 101">
            <a:hlinkClick r:id="rId13"/>
          </p:cNvPr>
          <p:cNvSpPr/>
          <p:nvPr/>
        </p:nvSpPr>
        <p:spPr>
          <a:xfrm>
            <a:off x="3901682" y="4496742"/>
            <a:ext cx="631512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Н-1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103" name="Прямоугольник 102">
            <a:hlinkClick r:id="rId14"/>
          </p:cNvPr>
          <p:cNvSpPr/>
          <p:nvPr/>
        </p:nvSpPr>
        <p:spPr>
          <a:xfrm>
            <a:off x="4673920" y="4496742"/>
            <a:ext cx="1152000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расследования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104" name="Прямоугольник 103">
            <a:hlinkClick r:id="rId15"/>
          </p:cNvPr>
          <p:cNvSpPr/>
          <p:nvPr/>
        </p:nvSpPr>
        <p:spPr>
          <a:xfrm>
            <a:off x="5966645" y="4496742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 последствиях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69240" y="2093600"/>
            <a:ext cx="206454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ГИТ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Исполнительный орган страховщика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если НС произошел на объекте подконтрольном РТН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Прокуратура </a:t>
            </a:r>
            <a:r>
              <a:rPr lang="ru-RU" sz="800" dirty="0"/>
              <a:t>по месту происшествия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исполнительной власти субъекта РФ и (или) 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Работодатель, направивший </a:t>
            </a:r>
            <a:r>
              <a:rPr lang="ru-RU" sz="800" dirty="0"/>
              <a:t>работника, с которым произошел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Территориальное объединение Профсоюзов</a:t>
            </a:r>
          </a:p>
        </p:txBody>
      </p:sp>
      <p:sp>
        <p:nvSpPr>
          <p:cNvPr id="99" name="Прямоугольник 98">
            <a:hlinkClick r:id="rId16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2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6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ТЯЖЕЛЫЙ НЕСЧАСТНЫЙ СЛУЧАЙ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1" y="444217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06227" y="2099979"/>
            <a:ext cx="21612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r>
              <a:rPr lang="ru-RU" sz="800" dirty="0" smtClean="0"/>
              <a:t>проводится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комиссией</a:t>
            </a:r>
            <a:r>
              <a:rPr lang="ru-RU" sz="800" dirty="0"/>
              <a:t>,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возглавляемой </a:t>
            </a:r>
            <a:r>
              <a:rPr lang="ru-RU" sz="800" dirty="0"/>
              <a:t>должностным лицом ГИТ (или РТН в случаях на поднадзорных объектах)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заполнением форм 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экземпляр </a:t>
            </a:r>
            <a:r>
              <a:rPr lang="ru-RU" sz="800" dirty="0"/>
              <a:t>акта Н-1 выдается</a:t>
            </a:r>
            <a:r>
              <a:rPr lang="ru-RU" sz="8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лицам</a:t>
            </a:r>
            <a:r>
              <a:rPr lang="ru-RU" sz="800" dirty="0"/>
              <a:t>, состоявшим на иждивении погибшего или в близком родстве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</a:t>
            </a:r>
            <a:r>
              <a:rPr lang="ru-RU" sz="800" dirty="0" smtClean="0"/>
              <a:t>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25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>
                <a:solidFill>
                  <a:schemeClr val="accent1"/>
                </a:solidFill>
              </a:rPr>
              <a:t>15</a:t>
            </a:r>
            <a:r>
              <a:rPr lang="ru-RU" sz="1050" b="1" dirty="0">
                <a:solidFill>
                  <a:schemeClr val="accent1"/>
                </a:solidFill>
              </a:rPr>
              <a:t> 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7"/>
            <a:ext cx="13362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228, 229 ТК РФ, Постановление Министерства труда и социального развития Российской федерации от 24 октября 2002 года N 73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6" name="Рисунок 3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7" name="TextBox 36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9" name="Рисунок 3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0" name="Прямоугольник 39"/>
          <p:cNvSpPr/>
          <p:nvPr/>
        </p:nvSpPr>
        <p:spPr>
          <a:xfrm>
            <a:off x="5900903" y="1797867"/>
            <a:ext cx="1592419" cy="1377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1-3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форме во вложении,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окончании временной </a:t>
            </a:r>
            <a:r>
              <a:rPr lang="ru-RU" sz="1050" b="1" dirty="0" smtClean="0">
                <a:solidFill>
                  <a:schemeClr val="accent1"/>
                </a:solidFill>
              </a:rPr>
              <a:t>нетрудоспособности работника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00903" y="3162398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4-7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464023" y="2171420"/>
            <a:ext cx="139446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7" name="Прямоугольник 86">
            <a:hlinkClick r:id="rId12"/>
          </p:cNvPr>
          <p:cNvSpPr/>
          <p:nvPr/>
        </p:nvSpPr>
        <p:spPr>
          <a:xfrm>
            <a:off x="2523449" y="4496742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9" name="Прямоугольник 88">
            <a:hlinkClick r:id="rId13"/>
          </p:cNvPr>
          <p:cNvSpPr/>
          <p:nvPr/>
        </p:nvSpPr>
        <p:spPr>
          <a:xfrm>
            <a:off x="3901682" y="4496742"/>
            <a:ext cx="631512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Н-1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90" name="Прямоугольник 89">
            <a:hlinkClick r:id="rId14"/>
          </p:cNvPr>
          <p:cNvSpPr/>
          <p:nvPr/>
        </p:nvSpPr>
        <p:spPr>
          <a:xfrm>
            <a:off x="4673920" y="4496742"/>
            <a:ext cx="1152000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расследования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91" name="Прямоугольник 90">
            <a:hlinkClick r:id="rId15"/>
          </p:cNvPr>
          <p:cNvSpPr/>
          <p:nvPr/>
        </p:nvSpPr>
        <p:spPr>
          <a:xfrm>
            <a:off x="5966645" y="4496742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 последствиях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69240" y="2093600"/>
            <a:ext cx="206454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ГИТ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Исполнительный орган страховщика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если НС произошел на объекте подконтрольном РТН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Прокуратура </a:t>
            </a:r>
            <a:r>
              <a:rPr lang="ru-RU" sz="800" dirty="0"/>
              <a:t>по месту происшествия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исполнительной власти субъекта РФ и (или) 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Работодатель, направивший </a:t>
            </a:r>
            <a:r>
              <a:rPr lang="ru-RU" sz="800" dirty="0"/>
              <a:t>работника, с которым произошел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Территориальное объединение Профсоюзов</a:t>
            </a:r>
          </a:p>
        </p:txBody>
      </p:sp>
      <p:sp>
        <p:nvSpPr>
          <p:cNvPr id="85" name="Прямоугольник 84">
            <a:hlinkClick r:id="rId16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75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85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ЛЕГКИЙ НЕСЧАСТНЫЙ СЛУЧАЙ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1" y="444217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0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>
                <a:solidFill>
                  <a:prstClr val="black"/>
                </a:solidFill>
              </a:rPr>
              <a:t>Исполнительный орган страховщика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</a:t>
            </a:r>
            <a:r>
              <a:rPr lang="ru-RU" sz="800" dirty="0"/>
              <a:t>орган ГИТ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</a:t>
            </a:r>
            <a:r>
              <a:rPr lang="ru-RU" sz="800" dirty="0"/>
              <a:t>орган РТН, если НС произошел на объекте подконтрольном </a:t>
            </a:r>
            <a:r>
              <a:rPr lang="ru-RU" sz="800" dirty="0" smtClean="0"/>
              <a:t>РТН</a:t>
            </a:r>
            <a:endParaRPr lang="ru-RU" sz="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247502"/>
            <a:ext cx="1394460" cy="117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2" y="2099979"/>
            <a:ext cx="178612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Расследование 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проводится </a:t>
            </a:r>
            <a:r>
              <a:rPr lang="ru-RU" sz="800" dirty="0"/>
              <a:t>комиссией, возглавляемой руководителем предприятия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оформлением формы во </a:t>
            </a:r>
            <a:r>
              <a:rPr lang="ru-RU" sz="1050" b="1" dirty="0" smtClean="0">
                <a:solidFill>
                  <a:schemeClr val="accent1"/>
                </a:solidFill>
              </a:rPr>
              <a:t>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экземпляр </a:t>
            </a:r>
            <a:r>
              <a:rPr lang="ru-RU" sz="800" dirty="0"/>
              <a:t>акта Н-1 выдается</a:t>
            </a:r>
            <a:r>
              <a:rPr lang="ru-RU" sz="8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пострадавшему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</a:t>
            </a:r>
            <a:r>
              <a:rPr lang="ru-RU" sz="800" dirty="0" smtClean="0"/>
              <a:t>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324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3</a:t>
            </a:r>
            <a:r>
              <a:rPr lang="ru-RU" sz="1050" b="1" dirty="0" smtClean="0">
                <a:solidFill>
                  <a:schemeClr val="accent1"/>
                </a:solidFill>
              </a:rPr>
              <a:t> </a:t>
            </a:r>
            <a:r>
              <a:rPr lang="ru-RU" sz="1050" b="1" dirty="0">
                <a:solidFill>
                  <a:schemeClr val="accent1"/>
                </a:solidFill>
              </a:rPr>
              <a:t>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797868"/>
            <a:ext cx="1592419" cy="1377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1-3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форме во вложении,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окончании временной </a:t>
            </a:r>
            <a:r>
              <a:rPr lang="ru-RU" sz="1050" b="1" dirty="0" smtClean="0">
                <a:solidFill>
                  <a:schemeClr val="accent1"/>
                </a:solidFill>
              </a:rPr>
              <a:t>нетрудоспособности работника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3362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228, 229 ТК РФ, Постановление Министерства труда и социального развития Российской федерации от 24 октября 2002 года N 73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460343" y="3561918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2-3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pic>
        <p:nvPicPr>
          <p:cNvPr id="37" name="Рисунок 3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8" name="TextBox 37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Рисунок 3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 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2" name="Группа 41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3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4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8" name="Группа 47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9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0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4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5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6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2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1" name="Группа 70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2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4" name="Прямоугольник 83">
            <a:hlinkClick r:id="rId12"/>
          </p:cNvPr>
          <p:cNvSpPr/>
          <p:nvPr/>
        </p:nvSpPr>
        <p:spPr>
          <a:xfrm>
            <a:off x="4027225" y="4496742"/>
            <a:ext cx="1632919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Н-1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Прямоугольник 86">
            <a:hlinkClick r:id="rId13"/>
          </p:cNvPr>
          <p:cNvSpPr/>
          <p:nvPr/>
        </p:nvSpPr>
        <p:spPr>
          <a:xfrm>
            <a:off x="5960160" y="4496742"/>
            <a:ext cx="1533162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 последствиях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2" name="Прямоугольник 81">
            <a:hlinkClick r:id="rId14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2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29100"/>
            <a:ext cx="65088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СЛУЧАЙ ОСТРОГО ПРОФЕССИОНАЛЬНОГО ЗАБОЛЕВАНИЯ (ОТРАВЛЕНИЯ) / ПРОФЕССИОНАЛЬНОГО ЗАБОЛЕВАНИЯ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513685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1" y="475213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0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>
                <a:solidFill>
                  <a:prstClr val="black"/>
                </a:solidFill>
              </a:rPr>
              <a:t>Территориальный орган </a:t>
            </a:r>
            <a:r>
              <a:rPr lang="ru-RU" sz="800" dirty="0" err="1">
                <a:solidFill>
                  <a:prstClr val="black"/>
                </a:solidFill>
              </a:rPr>
              <a:t>Роспотребнадзора</a:t>
            </a:r>
            <a:endParaRPr lang="ru-RU" sz="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1" y="2193322"/>
            <a:ext cx="2128339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проводится </a:t>
            </a:r>
            <a:r>
              <a:rPr lang="ru-RU" sz="800" dirty="0"/>
              <a:t>комиссией, возглавляемой главным санитарным врачом центра санитарно-эпидемиологического надзора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оформлением формы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/>
              <a:t>экземпляр акта расследования профзаболевания </a:t>
            </a:r>
            <a:r>
              <a:rPr lang="ru-RU" sz="800" dirty="0" smtClean="0"/>
              <a:t>выдается: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работнику</a:t>
            </a:r>
            <a:r>
              <a:rPr lang="ru-RU" sz="800" dirty="0"/>
              <a:t>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центру </a:t>
            </a:r>
            <a:r>
              <a:rPr lang="ru-RU" sz="800" dirty="0"/>
              <a:t>государственно-эпидемиологического надзора</a:t>
            </a:r>
            <a:r>
              <a:rPr lang="ru-RU" sz="800" dirty="0" smtClean="0"/>
              <a:t>,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центру </a:t>
            </a:r>
            <a:r>
              <a:rPr lang="ru-RU" sz="800" dirty="0"/>
              <a:t>профессиональных </a:t>
            </a:r>
            <a:r>
              <a:rPr lang="ru-RU" sz="800" dirty="0" smtClean="0"/>
              <a:t>патологий 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70912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срок, обозначенный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приказе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797868"/>
            <a:ext cx="1592419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факту исполнения решений</a:t>
            </a:r>
            <a:r>
              <a:rPr lang="ru-RU" sz="800" dirty="0"/>
              <a:t>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прописанных </a:t>
            </a:r>
            <a:r>
              <a:rPr lang="ru-RU" sz="800" dirty="0"/>
              <a:t>в приказе по предупреждению профзаболеваний</a:t>
            </a:r>
            <a:r>
              <a:rPr lang="ru-RU" sz="800" dirty="0" smtClean="0"/>
              <a:t>,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работодатель письменно </a:t>
            </a:r>
            <a:r>
              <a:rPr lang="ru-RU" sz="1050" b="1" dirty="0">
                <a:solidFill>
                  <a:schemeClr val="accent1"/>
                </a:solidFill>
              </a:rPr>
              <a:t>сообщает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в </a:t>
            </a:r>
            <a:r>
              <a:rPr lang="ru-RU" sz="800" dirty="0"/>
              <a:t>центр государственного санитарно-эпидемиологического надзора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33629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 ТК РФ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7" name="Рисунок 3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8" name="TextBox 37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Рисунок 3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2464023" y="2247502"/>
            <a:ext cx="1394460" cy="117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42" name="Прямоугольник 41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 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3" name="Группа 42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4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9" name="Группа 48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0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5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6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2" name="Группа 61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3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2" name="Группа 71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3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3" name="Прямоугольник 82">
            <a:hlinkClick r:id="rId12"/>
          </p:cNvPr>
          <p:cNvSpPr/>
          <p:nvPr/>
        </p:nvSpPr>
        <p:spPr>
          <a:xfrm>
            <a:off x="5900903" y="4309902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о профзаболевании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Прямоугольник 83">
            <a:hlinkClick r:id="rId13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47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АВАРИЯ НА ОПО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2" y="444217"/>
            <a:ext cx="1052303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КРУПНОЕ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осуществляющий надзор за ОПО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Страховая организация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Профсоюзная организация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КЧС и ОПБ субъекта РФ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Федеральный орган исполнительной власти, осуществляющий функции по контролю и надзору в области охраны окружающей </a:t>
            </a:r>
            <a:r>
              <a:rPr lang="ru-RU" sz="800" dirty="0" smtClean="0"/>
              <a:t>среды </a:t>
            </a:r>
            <a:r>
              <a:rPr lang="ru-RU" sz="800" dirty="0"/>
              <a:t>(</a:t>
            </a:r>
            <a:r>
              <a:rPr lang="ru-RU" sz="800" dirty="0" err="1"/>
              <a:t>Росприроднадзор</a:t>
            </a:r>
            <a:r>
              <a:rPr lang="ru-RU" sz="800" dirty="0"/>
              <a:t>) (в случае с выбросом опасных веществ)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208774"/>
            <a:ext cx="13944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по факсу (при наличии),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электронной </a:t>
            </a:r>
            <a:r>
              <a:rPr lang="ru-RU" sz="800" dirty="0"/>
              <a:t>почтой (при наличии)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или </a:t>
            </a:r>
            <a:r>
              <a:rPr lang="ru-RU" sz="800" dirty="0"/>
              <a:t>иным способом, обеспечивающим информирование о произошедшем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1" y="2099979"/>
            <a:ext cx="2197114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проводится комиссией,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возглавляемой </a:t>
            </a:r>
            <a:r>
              <a:rPr lang="ru-RU" sz="800" dirty="0"/>
              <a:t>представителем РТН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оформлением формы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br>
              <a:rPr lang="ru-RU" sz="1050" b="1" dirty="0">
                <a:solidFill>
                  <a:schemeClr val="accent1"/>
                </a:solidFill>
              </a:rPr>
            </a:br>
            <a:r>
              <a:rPr lang="ru-RU" sz="1050" b="1" dirty="0">
                <a:solidFill>
                  <a:schemeClr val="accent1"/>
                </a:solidFill>
              </a:rPr>
              <a:t>не позднее 7 рабочих дней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рассылает </a:t>
            </a:r>
            <a:r>
              <a:rPr lang="ru-RU" sz="800" dirty="0"/>
              <a:t>по одному экземпляру материалов: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В территориальный </a:t>
            </a:r>
            <a:r>
              <a:rPr lang="ru-RU" sz="800" dirty="0"/>
              <a:t>орган РТН и в органы, принимавшие участие в работе комиссии,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а </a:t>
            </a:r>
            <a:r>
              <a:rPr lang="ru-RU" sz="800" dirty="0"/>
              <a:t>так же другие, определенные председателем комиссии.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b="1" dirty="0" smtClean="0"/>
              <a:t>Подтверждение </a:t>
            </a:r>
            <a:r>
              <a:rPr lang="ru-RU" sz="800" b="1" dirty="0"/>
              <a:t>отправки материалов </a:t>
            </a:r>
            <a:r>
              <a:rPr lang="ru-RU" sz="800" dirty="0"/>
              <a:t>предоставляется председателю комиссии расследования аварии.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093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30</a:t>
            </a:r>
            <a:r>
              <a:rPr lang="ru-RU" sz="1050" b="1" dirty="0" smtClean="0">
                <a:solidFill>
                  <a:schemeClr val="accent1"/>
                </a:solidFill>
              </a:rPr>
              <a:t> </a:t>
            </a:r>
            <a:r>
              <a:rPr lang="ru-RU" sz="1050" b="1" dirty="0">
                <a:solidFill>
                  <a:schemeClr val="accent1"/>
                </a:solidFill>
              </a:rPr>
              <a:t>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2099979"/>
            <a:ext cx="1592419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Информация о выполнении мероприятий, предложенных комиссией по техническому расследованию, после их выполнения представляется руководителем организации в территориальный </a:t>
            </a:r>
            <a:r>
              <a:rPr lang="ru-RU" sz="800" dirty="0" smtClean="0"/>
              <a:t>РТН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Приказ </a:t>
            </a:r>
            <a:r>
              <a:rPr lang="ru-RU" sz="800" dirty="0" err="1"/>
              <a:t>Ростехнадзора</a:t>
            </a:r>
            <a:r>
              <a:rPr lang="ru-RU" sz="800" dirty="0"/>
              <a:t>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от </a:t>
            </a:r>
            <a:r>
              <a:rPr lang="ru-RU" sz="800" dirty="0"/>
              <a:t>08.12.2020 N 503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"</a:t>
            </a:r>
            <a:r>
              <a:rPr lang="ru-RU" sz="800" dirty="0"/>
              <a:t>Об утверждении Порядка проведения технического расследования причин аварий, инцидентов и случаев утраты взрывчатых материалов промышленного назначения"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900903" y="3291621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2-6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900902" y="1797868"/>
            <a:ext cx="16033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течение </a:t>
            </a:r>
            <a:r>
              <a:rPr lang="ru-RU" sz="1200" b="1" dirty="0">
                <a:solidFill>
                  <a:schemeClr val="accent1"/>
                </a:solidFill>
              </a:rPr>
              <a:t>10</a:t>
            </a:r>
            <a:r>
              <a:rPr lang="ru-RU" sz="1050" b="1" dirty="0">
                <a:solidFill>
                  <a:schemeClr val="accent1"/>
                </a:solidFill>
              </a:rPr>
              <a:t> </a:t>
            </a:r>
            <a:r>
              <a:rPr lang="ru-RU" sz="1050" b="1" dirty="0" smtClean="0">
                <a:solidFill>
                  <a:schemeClr val="accent1"/>
                </a:solidFill>
              </a:rPr>
              <a:t>раб. дней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pic>
        <p:nvPicPr>
          <p:cNvPr id="37" name="Рисунок 3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8" name="TextBox 37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Рисунок 3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2" name="Группа 41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3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4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8" name="Группа 47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9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0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4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5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6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2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1" name="Группа 70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2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2" name="Прямоугольник 81">
            <a:hlinkClick r:id="rId12"/>
          </p:cNvPr>
          <p:cNvSpPr/>
          <p:nvPr/>
        </p:nvSpPr>
        <p:spPr>
          <a:xfrm>
            <a:off x="2512288" y="4822154"/>
            <a:ext cx="1346195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об аварии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3" name="Прямоугольник 82">
            <a:hlinkClick r:id="rId13"/>
          </p:cNvPr>
          <p:cNvSpPr/>
          <p:nvPr/>
        </p:nvSpPr>
        <p:spPr>
          <a:xfrm>
            <a:off x="4037358" y="4822154"/>
            <a:ext cx="2030514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расследования аварии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Прямоугольник 83">
            <a:hlinkClick r:id="rId14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1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7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ИНЦИДЕНТ НА ОПО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осуществляющий надзор за ОПО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Страховая организация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Профсоюзная организация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1" y="2099979"/>
            <a:ext cx="19502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r>
              <a:rPr lang="ru-RU" sz="800" dirty="0" smtClean="0"/>
              <a:t>проводится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комиссией</a:t>
            </a:r>
            <a:r>
              <a:rPr lang="ru-RU" sz="800" dirty="0"/>
              <a:t>, возглавляемой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главным </a:t>
            </a:r>
            <a:r>
              <a:rPr lang="ru-RU" sz="800" dirty="0"/>
              <a:t>инженером предприятия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оформлением формы во </a:t>
            </a:r>
            <a:r>
              <a:rPr lang="ru-RU" sz="1050" b="1" dirty="0" smtClean="0">
                <a:solidFill>
                  <a:schemeClr val="accent1"/>
                </a:solidFill>
              </a:rPr>
              <a:t>вложении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093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15</a:t>
            </a:r>
            <a:r>
              <a:rPr lang="ru-RU" sz="1050" b="1" dirty="0" smtClean="0">
                <a:solidFill>
                  <a:schemeClr val="accent1"/>
                </a:solidFill>
              </a:rPr>
              <a:t> </a:t>
            </a:r>
            <a:r>
              <a:rPr lang="ru-RU" sz="1050" b="1" dirty="0">
                <a:solidFill>
                  <a:schemeClr val="accent1"/>
                </a:solidFill>
              </a:rPr>
              <a:t>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2561644"/>
            <a:ext cx="1592419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О принятых мерах по устранению причин возникновения инцидентов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СР/4.07.2 Инструкция о порядке проведения технического расследования причин инцидентов  на опасных производственных объектах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900903" y="3204864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dirty="0" smtClean="0">
                <a:solidFill>
                  <a:schemeClr val="accent1"/>
                </a:solidFill>
              </a:rPr>
              <a:t>2-</a:t>
            </a:r>
            <a:r>
              <a:rPr lang="en-US" sz="1050" dirty="0" smtClean="0">
                <a:solidFill>
                  <a:schemeClr val="accent1"/>
                </a:solidFill>
              </a:rPr>
              <a:t>4</a:t>
            </a:r>
            <a:endParaRPr lang="ru-RU" sz="1050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900902" y="1797868"/>
            <a:ext cx="135806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рамках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ежеквартальных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отчетов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об </a:t>
            </a:r>
            <a:r>
              <a:rPr lang="ru-RU" sz="1050" b="1" dirty="0">
                <a:solidFill>
                  <a:schemeClr val="accent1"/>
                </a:solidFill>
              </a:rPr>
              <a:t>инцидентах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828781" y="475213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64023" y="2208774"/>
            <a:ext cx="13944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по факсу (при наличии),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электронной </a:t>
            </a:r>
            <a:r>
              <a:rPr lang="ru-RU" sz="800" dirty="0"/>
              <a:t>почтой (при наличии)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или </a:t>
            </a:r>
            <a:r>
              <a:rPr lang="ru-RU" sz="800" dirty="0"/>
              <a:t>иным способом, обеспечивающим информирование о произошедшем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4" name="Прямоугольник 83">
            <a:hlinkClick r:id="rId12"/>
          </p:cNvPr>
          <p:cNvSpPr/>
          <p:nvPr/>
        </p:nvSpPr>
        <p:spPr>
          <a:xfrm>
            <a:off x="2517934" y="4386495"/>
            <a:ext cx="1340549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об инциденте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5" name="Прямоугольник 84">
            <a:hlinkClick r:id="rId13"/>
          </p:cNvPr>
          <p:cNvSpPr/>
          <p:nvPr/>
        </p:nvSpPr>
        <p:spPr>
          <a:xfrm>
            <a:off x="4062283" y="4386495"/>
            <a:ext cx="1625155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расследования инцидента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6" name="Прямоугольник 85">
            <a:hlinkClick r:id="rId14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0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501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ФАКТЫ РОЗЛИВА НЕФТИ И НЕФТЕПРОДУКТОВ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МЧС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Орган </a:t>
            </a:r>
            <a:r>
              <a:rPr lang="ru-RU" sz="800" dirty="0"/>
              <a:t>исполнительной власти субъекта РФ и (или) орган местного самоуправления на территориях которых произошел розлив нефти и нефтепродуктов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err="1" smtClean="0"/>
              <a:t>Ростехнадзора</a:t>
            </a:r>
            <a:r>
              <a:rPr lang="ru-RU" sz="800" dirty="0" smtClean="0"/>
              <a:t> (РТН), </a:t>
            </a:r>
            <a:r>
              <a:rPr lang="ru-RU" sz="800" dirty="0"/>
              <a:t>осуществляющий надзор за </a:t>
            </a:r>
            <a:r>
              <a:rPr lang="ru-RU" sz="800" dirty="0" smtClean="0"/>
              <a:t>ОПО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err="1" smtClean="0"/>
              <a:t>Росприроднадзора</a:t>
            </a:r>
            <a:r>
              <a:rPr lang="ru-RU" sz="800" dirty="0" smtClean="0"/>
              <a:t> (РПН), на территории деятельности которого расположен объект </a:t>
            </a:r>
            <a:r>
              <a:rPr lang="ru-RU" sz="800" dirty="0"/>
              <a:t>НВОС*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Администрация </a:t>
            </a:r>
            <a:r>
              <a:rPr lang="ru-RU" sz="800" dirty="0"/>
              <a:t>бассейна внутренних водных путей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40134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193867"/>
            <a:ext cx="139446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 использованием электронного документооборота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с</a:t>
            </a:r>
            <a:r>
              <a:rPr lang="ru-RU" sz="800" dirty="0" smtClean="0"/>
              <a:t> </a:t>
            </a:r>
            <a:r>
              <a:rPr lang="ru-RU" sz="800" dirty="0"/>
              <a:t>отражением сведений, указанных в п. 26 </a:t>
            </a:r>
            <a:r>
              <a:rPr lang="ru-RU" sz="800" dirty="0" smtClean="0"/>
              <a:t>Правил**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1" y="1797868"/>
            <a:ext cx="1321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797868"/>
            <a:ext cx="15924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происшествия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55948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Постановление Правительства РФ от 31.12.2020 N 2451 "Об утверждении Правил организации мероприятий по предупреждению и ликвидации разливов нефти и нефтепродуктов на территории Российской Федерации, за исключением внутренних морских вод Российской Федерации и территориального моря Российской Федерации, а также о признании утратившими силу некоторых актов Правительства Российской Федерации"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828781" y="475213"/>
            <a:ext cx="3006988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объемов розлива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 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3" name="Группа 42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4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9" name="Группа 48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0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5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6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2" name="Группа 61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3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2" name="Группа 71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3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3" name="Прямоугольник 82">
            <a:hlinkClick r:id="rId12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330339" y="4340884"/>
            <a:ext cx="625334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* - </a:t>
            </a:r>
            <a:r>
              <a:rPr lang="ru-RU" sz="800" dirty="0"/>
              <a:t>объект негативного воздействия на окружающую </a:t>
            </a:r>
            <a:r>
              <a:rPr lang="ru-RU" sz="800" dirty="0" smtClean="0"/>
              <a:t>среду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** - по схеме оповещения, утвержденной в составе Плана предупреждения и ликвидации разливов нефти и нефтепродуктов</a:t>
            </a:r>
          </a:p>
          <a:p>
            <a:pPr>
              <a:spcAft>
                <a:spcPts val="600"/>
              </a:spcAft>
            </a:pPr>
            <a:endParaRPr lang="ru-RU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1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IAKOy2aSBWb3iLNlO4rf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iDM_HyTh2TAnVUjbbBu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sznRjaOOoS40jeWW3oT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sznRjaOOoS40jeWW3oT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fault Theme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fault Theme" id="{C2B3E2E2-877C-4A0B-9E6A-75E2663F6E33}" vid="{95D91212-3B27-474D-90AD-EE89DE4EAB2D}"/>
    </a:ext>
  </a:extLst>
</a:theme>
</file>

<file path=ppt/theme/theme2.xml><?xml version="1.0" encoding="utf-8"?>
<a:theme xmlns:a="http://schemas.openxmlformats.org/drawingml/2006/main" name="Базовые слайды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227DC22F-5057-47A5-B5B5-5E0342230871}"/>
    </a:ext>
  </a:extLst>
</a:theme>
</file>

<file path=ppt/theme/theme3.xml><?xml version="1.0" encoding="utf-8"?>
<a:theme xmlns:a="http://schemas.openxmlformats.org/drawingml/2006/main" name="Одна колонка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2CEEE22C-7C20-404B-9A68-8AF6E11D89F5}"/>
    </a:ext>
  </a:extLst>
</a:theme>
</file>

<file path=ppt/theme/theme4.xml><?xml version="1.0" encoding="utf-8"?>
<a:theme xmlns:a="http://schemas.openxmlformats.org/drawingml/2006/main" name="Две колонки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2D940D6A-50B1-40A0-A849-B42380E2A9FB}"/>
    </a:ext>
  </a:extLst>
</a:theme>
</file>

<file path=ppt/theme/theme5.xml><?xml version="1.0" encoding="utf-8"?>
<a:theme xmlns:a="http://schemas.openxmlformats.org/drawingml/2006/main" name="Три колонки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5269E648-71A4-4CBE-B97A-02063611A9B8}"/>
    </a:ext>
  </a:extLst>
</a:theme>
</file>

<file path=ppt/theme/theme6.xml><?xml version="1.0" encoding="utf-8"?>
<a:theme xmlns:a="http://schemas.openxmlformats.org/drawingml/2006/main" name="Четыре колонки и более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AABA556F-02CD-43B5-A156-2EE10DC9F001}"/>
    </a:ext>
  </a:extLst>
</a:theme>
</file>

<file path=ppt/theme/theme7.xml><?xml version="1.0" encoding="utf-8"?>
<a:theme xmlns:a="http://schemas.openxmlformats.org/drawingml/2006/main" name="Схемы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2CF50E1E-3D05-4BE1-A397-94D3F541EF7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0FDAC5-DF3C-4E4A-91D0-49CAA835B6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609722-BE05-439D-86E2-A5D9C08C6C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7D1F72C-33C5-4552-BC6A-850F0F601A68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7995</TotalTime>
  <Words>2716</Words>
  <Application>Microsoft Office PowerPoint</Application>
  <PresentationFormat>Экран (16:9)</PresentationFormat>
  <Paragraphs>459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Wingdings</vt:lpstr>
      <vt:lpstr>Default Theme</vt:lpstr>
      <vt:lpstr>Базовые слайды</vt:lpstr>
      <vt:lpstr>Одна колонка</vt:lpstr>
      <vt:lpstr>Две колонки</vt:lpstr>
      <vt:lpstr>Три колонки</vt:lpstr>
      <vt:lpstr>Четыре колонки и более</vt:lpstr>
      <vt:lpstr>Схемы</vt:lpstr>
      <vt:lpstr>Слайд think-cell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Страхов Михаил Вячеславович</dc:creator>
  <cp:lastModifiedBy>Присакарь Павел Павлович</cp:lastModifiedBy>
  <cp:revision>116</cp:revision>
  <dcterms:created xsi:type="dcterms:W3CDTF">2021-05-13T14:55:47Z</dcterms:created>
  <dcterms:modified xsi:type="dcterms:W3CDTF">2022-12-15T06:29:24Z</dcterms:modified>
</cp:coreProperties>
</file>