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987" r:id="rId3"/>
  </p:sldMasterIdLst>
  <p:notesMasterIdLst>
    <p:notesMasterId r:id="rId5"/>
  </p:notesMasterIdLst>
  <p:handoutMasterIdLst>
    <p:handoutMasterId r:id="rId6"/>
  </p:handoutMasterIdLst>
  <p:sldIdLst>
    <p:sldId id="340" r:id="rId4"/>
  </p:sldIdLst>
  <p:sldSz cx="12801600" cy="9601200" type="A3"/>
  <p:notesSz cx="6797675" cy="9872663"/>
  <p:custDataLst>
    <p:tags r:id="rId7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608691" indent="2122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1219498" indent="2122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830308" indent="2122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2441118" indent="2122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3054048" algn="l" defTabSz="1221619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3664858" algn="l" defTabSz="1221619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4275669" algn="l" defTabSz="1221619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4886477" algn="l" defTabSz="1221619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16">
          <p15:clr>
            <a:srgbClr val="A4A3A4"/>
          </p15:clr>
        </p15:guide>
        <p15:guide id="2" pos="1473">
          <p15:clr>
            <a:srgbClr val="A4A3A4"/>
          </p15:clr>
        </p15:guide>
        <p15:guide id="3" orient="horz" pos="5342">
          <p15:clr>
            <a:srgbClr val="A4A3A4"/>
          </p15:clr>
        </p15:guide>
        <p15:guide id="4" pos="19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  <p15:guide id="3" orient="horz" pos="3111">
          <p15:clr>
            <a:srgbClr val="A4A3A4"/>
          </p15:clr>
        </p15:guide>
        <p15:guide id="4" pos="2142">
          <p15:clr>
            <a:srgbClr val="A4A3A4"/>
          </p15:clr>
        </p15:guide>
        <p15:guide id="5" orient="horz" pos="3130">
          <p15:clr>
            <a:srgbClr val="A4A3A4"/>
          </p15:clr>
        </p15:guide>
        <p15:guide id="6" orient="horz" pos="3110">
          <p15:clr>
            <a:srgbClr val="A4A3A4"/>
          </p15:clr>
        </p15:guide>
        <p15:guide id="7" pos="2143">
          <p15:clr>
            <a:srgbClr val="A4A3A4"/>
          </p15:clr>
        </p15:guide>
        <p15:guide id="8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иверухина Мария Сергеевна" initials="СМС" lastIdx="1" clrIdx="0"/>
  <p:cmAuthor id="1" name="Кореньков Андрей Владимирович" initials="КАВ" lastIdx="1" clrIdx="1"/>
  <p:cmAuthor id="2" name="Спиридонова Екатерина Олеговна" initials="СЕО" lastIdx="27" clrIdx="2"/>
  <p:cmAuthor id="3" name="Щибрик Александра Ивановна" initials="ЩАИ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CC66"/>
    <a:srgbClr val="99FFCC"/>
    <a:srgbClr val="66FF99"/>
    <a:srgbClr val="0000FF"/>
    <a:srgbClr val="808080"/>
    <a:srgbClr val="2A909E"/>
    <a:srgbClr val="0000CC"/>
    <a:srgbClr val="B2D2D8"/>
    <a:srgbClr val="017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6405" autoAdjust="0"/>
  </p:normalViewPr>
  <p:slideViewPr>
    <p:cSldViewPr snapToGrid="0">
      <p:cViewPr varScale="1">
        <p:scale>
          <a:sx n="45" d="100"/>
          <a:sy n="45" d="100"/>
        </p:scale>
        <p:origin x="1548" y="78"/>
      </p:cViewPr>
      <p:guideLst>
        <p:guide orient="horz" pos="3816"/>
        <p:guide pos="1473"/>
        <p:guide orient="horz" pos="5342"/>
        <p:guide pos="190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-3936" y="-96"/>
      </p:cViewPr>
      <p:guideLst>
        <p:guide orient="horz" pos="3131"/>
        <p:guide pos="2144"/>
        <p:guide orient="horz" pos="3111"/>
        <p:guide pos="2142"/>
        <p:guide orient="horz" pos="3130"/>
        <p:guide orient="horz" pos="3110"/>
        <p:guide pos="2143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Master" Target="slideMasters/slideMaster1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549" cy="49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>
            <a:lvl1pPr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41" y="0"/>
            <a:ext cx="2944548" cy="49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>
            <a:lvl1pPr algn="r"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7533"/>
            <a:ext cx="2944549" cy="4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b" anchorCtr="0" compatLnSpc="1">
            <a:prstTxWarp prst="textNoShape">
              <a:avLst/>
            </a:prstTxWarp>
          </a:bodyPr>
          <a:lstStyle>
            <a:lvl1pPr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41" y="9377533"/>
            <a:ext cx="2944548" cy="4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b" anchorCtr="0" compatLnSpc="1">
            <a:prstTxWarp prst="textNoShape">
              <a:avLst/>
            </a:prstTxWarp>
          </a:bodyPr>
          <a:lstStyle>
            <a:lvl1pPr algn="r" defTabSz="919769" eaLnBrk="1" hangingPunct="1">
              <a:defRPr sz="1200" b="0"/>
            </a:lvl1pPr>
          </a:lstStyle>
          <a:p>
            <a:pPr>
              <a:defRPr/>
            </a:pPr>
            <a:fld id="{BAA5A9B4-4E32-6A47-8ACE-9EB2FFE1422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508975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549" cy="49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>
            <a:lvl1pPr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541" y="0"/>
            <a:ext cx="2944548" cy="49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>
            <a:lvl1pPr algn="r"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3450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689554"/>
            <a:ext cx="5437188" cy="4441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7533"/>
            <a:ext cx="2944549" cy="4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b" anchorCtr="0" compatLnSpc="1">
            <a:prstTxWarp prst="textNoShape">
              <a:avLst/>
            </a:prstTxWarp>
          </a:bodyPr>
          <a:lstStyle>
            <a:lvl1pPr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541" y="9377533"/>
            <a:ext cx="2944548" cy="4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b" anchorCtr="0" compatLnSpc="1">
            <a:prstTxWarp prst="textNoShape">
              <a:avLst/>
            </a:prstTxWarp>
          </a:bodyPr>
          <a:lstStyle>
            <a:lvl1pPr algn="r" defTabSz="919769" eaLnBrk="1" hangingPunct="1">
              <a:defRPr sz="1200" b="0"/>
            </a:lvl1pPr>
          </a:lstStyle>
          <a:p>
            <a:pPr>
              <a:defRPr/>
            </a:pPr>
            <a:fld id="{D525DAC7-42CB-CD4F-B305-CDEAF14C2D7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840131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608691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1219498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830308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2441118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3053509" algn="l" defTabSz="12214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664212" algn="l" defTabSz="12214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274913" algn="l" defTabSz="12214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885615" algn="l" defTabSz="12214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6" y="2249"/>
          <a:ext cx="2051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6" y="2249"/>
                        <a:ext cx="2051" cy="2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273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581550" y="1604607"/>
            <a:ext cx="1863225" cy="2018493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1581550" y="4264276"/>
            <a:ext cx="1863225" cy="2018493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1581550" y="6736560"/>
            <a:ext cx="1863225" cy="2018493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3650341" y="1782723"/>
            <a:ext cx="5145415" cy="293691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3650341" y="2134562"/>
            <a:ext cx="5145415" cy="1568739"/>
          </a:xfrm>
        </p:spPr>
        <p:txBody>
          <a:bodyPr/>
          <a:lstStyle>
            <a:lvl1pPr>
              <a:defRPr lang="ru-RU" sz="1422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1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3650341" y="4375047"/>
            <a:ext cx="5145415" cy="293691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2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3650341" y="4726886"/>
            <a:ext cx="5145415" cy="1568739"/>
          </a:xfrm>
        </p:spPr>
        <p:txBody>
          <a:bodyPr/>
          <a:lstStyle>
            <a:lvl1pPr>
              <a:defRPr lang="ru-RU" sz="1422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3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3650341" y="6924699"/>
            <a:ext cx="5145415" cy="293691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4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3650341" y="7276535"/>
            <a:ext cx="5145415" cy="1568739"/>
          </a:xfrm>
        </p:spPr>
        <p:txBody>
          <a:bodyPr/>
          <a:lstStyle>
            <a:lvl1pPr>
              <a:defRPr lang="ru-RU" sz="1422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Прямая соединительная линия 19"/>
          <p:cNvCxnSpPr/>
          <p:nvPr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единительная линия 25"/>
          <p:cNvCxnSpPr/>
          <p:nvPr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Прямая соединительная линия 27"/>
          <p:cNvCxnSpPr/>
          <p:nvPr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 userDrawn="1"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26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437160" y="2134994"/>
            <a:ext cx="3100651" cy="335903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5023624" y="2134994"/>
            <a:ext cx="3100651" cy="335903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8722144" y="2134994"/>
            <a:ext cx="3100651" cy="335903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1465339" y="6009666"/>
            <a:ext cx="3235277" cy="356962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465339" y="6361504"/>
            <a:ext cx="3235277" cy="1906699"/>
          </a:xfrm>
        </p:spPr>
        <p:txBody>
          <a:bodyPr/>
          <a:lstStyle>
            <a:lvl1pPr>
              <a:defRPr lang="ru-RU" sz="1551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4932364" y="6009666"/>
            <a:ext cx="3235277" cy="356962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5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4932364" y="6361504"/>
            <a:ext cx="3235277" cy="1906699"/>
          </a:xfrm>
        </p:spPr>
        <p:txBody>
          <a:bodyPr/>
          <a:lstStyle>
            <a:lvl1pPr>
              <a:defRPr lang="ru-RU" sz="1551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8722679" y="6009666"/>
            <a:ext cx="3235277" cy="356962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8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8722679" y="6361504"/>
            <a:ext cx="3235277" cy="1906699"/>
          </a:xfrm>
        </p:spPr>
        <p:txBody>
          <a:bodyPr/>
          <a:lstStyle>
            <a:lvl1pPr>
              <a:defRPr lang="ru-RU" sz="1551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Прямая соединительная линия 22"/>
          <p:cNvCxnSpPr/>
          <p:nvPr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единительная линия 23"/>
          <p:cNvCxnSpPr/>
          <p:nvPr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Прямая соединительная линия 35"/>
          <p:cNvCxnSpPr/>
          <p:nvPr userDrawn="1"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011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521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260051"/>
            <a:ext cx="2880360" cy="83232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58063" y="260051"/>
            <a:ext cx="8309737" cy="83232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0"/>
          </p:nvPr>
        </p:nvSpPr>
        <p:spPr>
          <a:xfrm rot="5400000">
            <a:off x="-9386" y="8984397"/>
            <a:ext cx="569208" cy="402102"/>
          </a:xfrm>
          <a:ln/>
        </p:spPr>
        <p:txBody>
          <a:bodyPr/>
          <a:lstStyle>
            <a:lvl1pPr>
              <a:defRPr/>
            </a:lvl1pPr>
          </a:lstStyle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>
          <a:xfrm rot="5400000">
            <a:off x="-259806" y="6059483"/>
            <a:ext cx="1139599" cy="302699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 rot="5400000">
            <a:off x="-1745931" y="2143926"/>
            <a:ext cx="4391660" cy="647061"/>
          </a:xfrm>
        </p:spPr>
        <p:txBody>
          <a:bodyPr/>
          <a:lstStyle/>
          <a:p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 rot="5400000">
            <a:off x="-3423704" y="5563688"/>
            <a:ext cx="7587615" cy="487439"/>
            <a:chOff x="4486275" y="6431621"/>
            <a:chExt cx="5419725" cy="377185"/>
          </a:xfrm>
        </p:grpSpPr>
        <p:pic>
          <p:nvPicPr>
            <p:cNvPr id="7" name="Изображение 1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8" name="Прямая соединительная линия 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1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41962" y="7717382"/>
            <a:ext cx="1685599" cy="348923"/>
          </a:xfrm>
          <a:prstGeom prst="rect">
            <a:avLst/>
          </a:prstGeom>
        </p:spPr>
      </p:pic>
      <p:pic>
        <p:nvPicPr>
          <p:cNvPr id="14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41962" y="7717382"/>
            <a:ext cx="1685599" cy="348923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 rot="5400000">
            <a:off x="-3423704" y="5563686"/>
            <a:ext cx="7587615" cy="487439"/>
            <a:chOff x="4486275" y="6431621"/>
            <a:chExt cx="5419725" cy="377185"/>
          </a:xfrm>
        </p:grpSpPr>
        <p:pic>
          <p:nvPicPr>
            <p:cNvPr id="13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5" name="Прямая соединительная линия 14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" name="Группа 15"/>
          <p:cNvGrpSpPr/>
          <p:nvPr userDrawn="1"/>
        </p:nvGrpSpPr>
        <p:grpSpPr>
          <a:xfrm rot="5400000">
            <a:off x="-3423704" y="5563686"/>
            <a:ext cx="7587615" cy="487439"/>
            <a:chOff x="4486275" y="6431621"/>
            <a:chExt cx="5419725" cy="377185"/>
          </a:xfrm>
        </p:grpSpPr>
        <p:pic>
          <p:nvPicPr>
            <p:cNvPr id="17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8" name="Прямая соединительная линия 1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556180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99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6" y="2249"/>
          <a:ext cx="2051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5" name="Объект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6" y="2249"/>
                        <a:ext cx="2051" cy="2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300" y="1292238"/>
            <a:ext cx="12071871" cy="74644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255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511" y="3483762"/>
            <a:ext cx="11917194" cy="1906905"/>
          </a:xfrm>
        </p:spPr>
        <p:txBody>
          <a:bodyPr anchor="t"/>
          <a:lstStyle>
            <a:lvl1pPr algn="ctr">
              <a:defRPr sz="2972" b="0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64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9277" y="1314389"/>
            <a:ext cx="5962777" cy="7442270"/>
          </a:xfrm>
        </p:spPr>
        <p:txBody>
          <a:bodyPr/>
          <a:lstStyle>
            <a:lvl1pPr>
              <a:defRPr sz="2326"/>
            </a:lvl1pPr>
            <a:lvl2pPr marL="691286" indent="-246155">
              <a:defRPr sz="2068"/>
            </a:lvl2pPr>
            <a:lvl3pPr marL="1158981" indent="-262566">
              <a:defRPr sz="1938"/>
            </a:lvl3pPr>
            <a:lvl4pPr marL="1505650" indent="-227694">
              <a:tabLst>
                <a:tab pos="1505650" algn="l"/>
              </a:tabLst>
              <a:defRPr sz="1551" b="0"/>
            </a:lvl4pPr>
            <a:lvl5pPr marL="1850266" indent="-192823">
              <a:defRPr sz="1551" b="0"/>
            </a:lvl5pPr>
            <a:lvl6pPr>
              <a:defRPr sz="2326"/>
            </a:lvl6pPr>
            <a:lvl7pPr>
              <a:defRPr sz="2326"/>
            </a:lvl7pPr>
            <a:lvl8pPr>
              <a:defRPr sz="2326"/>
            </a:lvl8pPr>
            <a:lvl9pPr>
              <a:defRPr sz="2326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95328" y="1314389"/>
            <a:ext cx="5973925" cy="7442270"/>
          </a:xfr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lang="ru-RU" sz="2326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1286" indent="-246155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2068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8981" indent="-262566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938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5650" indent="-227694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551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0266" indent="-19282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551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2326"/>
            </a:lvl6pPr>
            <a:lvl7pPr>
              <a:defRPr sz="2326"/>
            </a:lvl7pPr>
            <a:lvl8pPr>
              <a:defRPr sz="2326"/>
            </a:lvl8pPr>
            <a:lvl9pPr>
              <a:defRPr sz="2326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45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149165"/>
            <a:ext cx="5656263" cy="895668"/>
          </a:xfrm>
        </p:spPr>
        <p:txBody>
          <a:bodyPr anchor="b"/>
          <a:lstStyle>
            <a:lvl1pPr marL="0" indent="0">
              <a:buNone/>
              <a:defRPr sz="2326" b="1"/>
            </a:lvl1pPr>
            <a:lvl2pPr marL="590668" indent="0">
              <a:buNone/>
              <a:defRPr sz="2585" b="1"/>
            </a:lvl2pPr>
            <a:lvl3pPr marL="1181335" indent="0">
              <a:buNone/>
              <a:defRPr sz="2326" b="1"/>
            </a:lvl3pPr>
            <a:lvl4pPr marL="1772004" indent="0">
              <a:buNone/>
              <a:defRPr sz="2068" b="1"/>
            </a:lvl4pPr>
            <a:lvl5pPr marL="2362672" indent="0">
              <a:buNone/>
              <a:defRPr sz="2068" b="1"/>
            </a:lvl5pPr>
            <a:lvl6pPr marL="2953340" indent="0">
              <a:buNone/>
              <a:defRPr sz="2068" b="1"/>
            </a:lvl6pPr>
            <a:lvl7pPr marL="3544010" indent="0">
              <a:buNone/>
              <a:defRPr sz="2068" b="1"/>
            </a:lvl7pPr>
            <a:lvl8pPr marL="4134676" indent="0">
              <a:buNone/>
              <a:defRPr sz="2068" b="1"/>
            </a:lvl8pPr>
            <a:lvl9pPr marL="4725344" indent="0">
              <a:buNone/>
              <a:defRPr sz="206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0080" y="3044834"/>
            <a:ext cx="5656263" cy="5711825"/>
          </a:xfrm>
        </p:spPr>
        <p:txBody>
          <a:bodyPr/>
          <a:lstStyle>
            <a:lvl1pPr>
              <a:defRPr sz="2326"/>
            </a:lvl1pPr>
            <a:lvl2pPr>
              <a:defRPr sz="2068"/>
            </a:lvl2pPr>
            <a:lvl3pPr>
              <a:defRPr sz="1938"/>
            </a:lvl3pPr>
            <a:lvl4pPr>
              <a:defRPr sz="1551"/>
            </a:lvl4pPr>
            <a:lvl5pPr>
              <a:defRPr sz="1551"/>
            </a:lvl5pPr>
            <a:lvl6pPr>
              <a:defRPr sz="2068"/>
            </a:lvl6pPr>
            <a:lvl7pPr>
              <a:defRPr sz="2068"/>
            </a:lvl7pPr>
            <a:lvl8pPr>
              <a:defRPr sz="2068"/>
            </a:lvl8pPr>
            <a:lvl9pPr>
              <a:defRPr sz="206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41" y="2149165"/>
            <a:ext cx="5658486" cy="895668"/>
          </a:xfrm>
        </p:spPr>
        <p:txBody>
          <a:bodyPr anchor="b"/>
          <a:lstStyle>
            <a:lvl1pPr marL="0" indent="0">
              <a:buNone/>
              <a:defRPr sz="2326" b="1"/>
            </a:lvl1pPr>
            <a:lvl2pPr marL="590668" indent="0">
              <a:buNone/>
              <a:defRPr sz="2585" b="1"/>
            </a:lvl2pPr>
            <a:lvl3pPr marL="1181335" indent="0">
              <a:buNone/>
              <a:defRPr sz="2326" b="1"/>
            </a:lvl3pPr>
            <a:lvl4pPr marL="1772004" indent="0">
              <a:buNone/>
              <a:defRPr sz="2068" b="1"/>
            </a:lvl4pPr>
            <a:lvl5pPr marL="2362672" indent="0">
              <a:buNone/>
              <a:defRPr sz="2068" b="1"/>
            </a:lvl5pPr>
            <a:lvl6pPr marL="2953340" indent="0">
              <a:buNone/>
              <a:defRPr sz="2068" b="1"/>
            </a:lvl6pPr>
            <a:lvl7pPr marL="3544010" indent="0">
              <a:buNone/>
              <a:defRPr sz="2068" b="1"/>
            </a:lvl7pPr>
            <a:lvl8pPr marL="4134676" indent="0">
              <a:buNone/>
              <a:defRPr sz="2068" b="1"/>
            </a:lvl8pPr>
            <a:lvl9pPr marL="4725344" indent="0">
              <a:buNone/>
              <a:defRPr sz="206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03041" y="3044834"/>
            <a:ext cx="5658486" cy="5711825"/>
          </a:xfrm>
        </p:spPr>
        <p:txBody>
          <a:bodyPr/>
          <a:lstStyle>
            <a:lvl1pPr>
              <a:defRPr sz="2326"/>
            </a:lvl1pPr>
            <a:lvl2pPr>
              <a:defRPr sz="2068"/>
            </a:lvl2pPr>
            <a:lvl3pPr>
              <a:defRPr sz="1938"/>
            </a:lvl3pPr>
            <a:lvl4pPr>
              <a:defRPr sz="1551"/>
            </a:lvl4pPr>
            <a:lvl5pPr>
              <a:defRPr sz="1551"/>
            </a:lvl5pPr>
            <a:lvl6pPr>
              <a:defRPr sz="2068"/>
            </a:lvl6pPr>
            <a:lvl7pPr>
              <a:defRPr sz="2068"/>
            </a:lvl7pPr>
            <a:lvl8pPr>
              <a:defRPr sz="2068"/>
            </a:lvl8pPr>
            <a:lvl9pPr>
              <a:defRPr sz="206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93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91" y="382271"/>
            <a:ext cx="4211639" cy="1626871"/>
          </a:xfrm>
        </p:spPr>
        <p:txBody>
          <a:bodyPr anchor="b"/>
          <a:lstStyle>
            <a:lvl1pPr algn="l">
              <a:defRPr sz="2326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5072" y="1573536"/>
            <a:ext cx="7156450" cy="7003101"/>
          </a:xfrm>
        </p:spPr>
        <p:txBody>
          <a:bodyPr/>
          <a:lstStyle>
            <a:lvl1pPr>
              <a:defRPr sz="2326"/>
            </a:lvl1pPr>
            <a:lvl2pPr>
              <a:defRPr sz="2068"/>
            </a:lvl2pPr>
            <a:lvl3pPr>
              <a:defRPr sz="1938"/>
            </a:lvl3pPr>
            <a:lvl4pPr>
              <a:defRPr sz="1551"/>
            </a:lvl4pPr>
            <a:lvl5pPr>
              <a:defRPr sz="1551"/>
            </a:lvl5pPr>
            <a:lvl6pPr>
              <a:defRPr sz="2585"/>
            </a:lvl6pPr>
            <a:lvl7pPr>
              <a:defRPr sz="2585"/>
            </a:lvl7pPr>
            <a:lvl8pPr>
              <a:defRPr sz="2585"/>
            </a:lvl8pPr>
            <a:lvl9pPr>
              <a:defRPr sz="258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91" y="2009146"/>
            <a:ext cx="4211639" cy="6567488"/>
          </a:xfrm>
        </p:spPr>
        <p:txBody>
          <a:bodyPr/>
          <a:lstStyle>
            <a:lvl1pPr marL="0" indent="0">
              <a:buNone/>
              <a:defRPr sz="1551"/>
            </a:lvl1pPr>
            <a:lvl2pPr marL="590668" indent="0">
              <a:buNone/>
              <a:defRPr sz="1551"/>
            </a:lvl2pPr>
            <a:lvl3pPr marL="1181335" indent="0">
              <a:buNone/>
              <a:defRPr sz="1422"/>
            </a:lvl3pPr>
            <a:lvl4pPr marL="1772004" indent="0">
              <a:buNone/>
              <a:defRPr sz="1163"/>
            </a:lvl4pPr>
            <a:lvl5pPr marL="2362672" indent="0">
              <a:buNone/>
              <a:defRPr sz="1163"/>
            </a:lvl5pPr>
            <a:lvl6pPr marL="2953340" indent="0">
              <a:buNone/>
              <a:defRPr sz="1163"/>
            </a:lvl6pPr>
            <a:lvl7pPr marL="3544010" indent="0">
              <a:buNone/>
              <a:defRPr sz="1163"/>
            </a:lvl7pPr>
            <a:lvl8pPr marL="4134676" indent="0">
              <a:buNone/>
              <a:defRPr sz="1163"/>
            </a:lvl8pPr>
            <a:lvl9pPr marL="4725344" indent="0">
              <a:buNone/>
              <a:defRPr sz="116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304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1025"/>
            <a:ext cx="7680960" cy="793435"/>
          </a:xfrm>
        </p:spPr>
        <p:txBody>
          <a:bodyPr anchor="b"/>
          <a:lstStyle>
            <a:lvl1pPr algn="l">
              <a:defRPr sz="2326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135"/>
            </a:lvl1pPr>
            <a:lvl2pPr marL="590668" indent="0">
              <a:buNone/>
              <a:defRPr sz="3618"/>
            </a:lvl2pPr>
            <a:lvl3pPr marL="1181335" indent="0">
              <a:buNone/>
              <a:defRPr sz="2972"/>
            </a:lvl3pPr>
            <a:lvl4pPr marL="1772004" indent="0">
              <a:buNone/>
              <a:defRPr sz="2585"/>
            </a:lvl4pPr>
            <a:lvl5pPr marL="2362672" indent="0">
              <a:buNone/>
              <a:defRPr sz="2585"/>
            </a:lvl5pPr>
            <a:lvl6pPr marL="2953340" indent="0">
              <a:buNone/>
              <a:defRPr sz="2585"/>
            </a:lvl6pPr>
            <a:lvl7pPr marL="3544010" indent="0">
              <a:buNone/>
              <a:defRPr sz="2585"/>
            </a:lvl7pPr>
            <a:lvl8pPr marL="4134676" indent="0">
              <a:buNone/>
              <a:defRPr sz="2585"/>
            </a:lvl8pPr>
            <a:lvl9pPr marL="4725344" indent="0">
              <a:buNone/>
              <a:defRPr sz="2585"/>
            </a:lvl9pPr>
          </a:lstStyle>
          <a:p>
            <a:pPr lvl="0"/>
            <a:r>
              <a:rPr lang="ru-RU" noProof="0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459"/>
            <a:ext cx="7680960" cy="1126808"/>
          </a:xfrm>
        </p:spPr>
        <p:txBody>
          <a:bodyPr/>
          <a:lstStyle>
            <a:lvl1pPr marL="0" indent="0">
              <a:buNone/>
              <a:defRPr sz="2068"/>
            </a:lvl1pPr>
            <a:lvl2pPr marL="590668" indent="0">
              <a:buNone/>
              <a:defRPr sz="1551"/>
            </a:lvl2pPr>
            <a:lvl3pPr marL="1181335" indent="0">
              <a:buNone/>
              <a:defRPr sz="1422"/>
            </a:lvl3pPr>
            <a:lvl4pPr marL="1772004" indent="0">
              <a:buNone/>
              <a:defRPr sz="1163"/>
            </a:lvl4pPr>
            <a:lvl5pPr marL="2362672" indent="0">
              <a:buNone/>
              <a:defRPr sz="1163"/>
            </a:lvl5pPr>
            <a:lvl6pPr marL="2953340" indent="0">
              <a:buNone/>
              <a:defRPr sz="1163"/>
            </a:lvl6pPr>
            <a:lvl7pPr marL="3544010" indent="0">
              <a:buNone/>
              <a:defRPr sz="1163"/>
            </a:lvl7pPr>
            <a:lvl8pPr marL="4134676" indent="0">
              <a:buNone/>
              <a:defRPr sz="1163"/>
            </a:lvl8pPr>
            <a:lvl9pPr marL="4725344" indent="0">
              <a:buNone/>
              <a:defRPr sz="116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220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ило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Текст 18"/>
          <p:cNvSpPr>
            <a:spLocks noGrp="1"/>
          </p:cNvSpPr>
          <p:nvPr>
            <p:ph type="body" sz="quarter" idx="11"/>
          </p:nvPr>
        </p:nvSpPr>
        <p:spPr>
          <a:xfrm>
            <a:off x="857194" y="1147250"/>
            <a:ext cx="4132456" cy="406273"/>
          </a:xfrm>
        </p:spPr>
        <p:txBody>
          <a:bodyPr/>
          <a:lstStyle>
            <a:lvl1pPr>
              <a:defRPr kumimoji="0" lang="ru-RU" sz="2972" b="0" i="0" u="none" strike="noStrike" kern="1200" cap="none" spc="0" normalizeH="0" baseline="0" dirty="0" smtClean="0">
                <a:ln>
                  <a:noFill/>
                </a:ln>
                <a:solidFill>
                  <a:srgbClr val="008C95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2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ru-RU" dirty="0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147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6"/>
            </p:custDataLst>
            <p:extLst/>
          </p:nvPr>
        </p:nvGraphicFramePr>
        <p:xfrm>
          <a:off x="2116" y="2249"/>
          <a:ext cx="2051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5" name="Слайд think-cell" r:id="rId18" imgW="270" imgH="270" progId="TCLayout.ActiveDocument.1">
                  <p:embed/>
                </p:oleObj>
              </mc:Choice>
              <mc:Fallback>
                <p:oleObj name="Слайд think-cell" r:id="rId18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116" y="2249"/>
                        <a:ext cx="2051" cy="2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 hidden="1"/>
          <p:cNvSpPr/>
          <p:nvPr userDrawn="1">
            <p:custDataLst>
              <p:tags r:id="rId17"/>
            </p:custDataLst>
          </p:nvPr>
        </p:nvSpPr>
        <p:spPr bwMode="auto">
          <a:xfrm>
            <a:off x="0" y="0"/>
            <a:ext cx="205154" cy="2222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18167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8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/>
              <a:ea typeface="+mj-ea"/>
              <a:cs typeface="+mj-cs"/>
              <a:sym typeface="Arial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67952" y="1"/>
            <a:ext cx="12084412" cy="1071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9300" y="1292236"/>
            <a:ext cx="12071871" cy="7462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91414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1270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862254" y="8949756"/>
            <a:ext cx="609738" cy="651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34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023279" y="153355"/>
            <a:ext cx="857543" cy="815657"/>
          </a:xfrm>
          <a:prstGeom prst="rect">
            <a:avLst/>
          </a:prstGeom>
          <a:solidFill>
            <a:srgbClr val="008C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  <a:p>
            <a:pPr algn="ctr">
              <a:defRPr/>
            </a:pPr>
            <a:r>
              <a:rPr lang="en-US" sz="1422" dirty="0">
                <a:solidFill>
                  <a:srgbClr val="FFFFFF"/>
                </a:solidFill>
              </a:rPr>
              <a:t>140</a:t>
            </a:r>
            <a:endParaRPr lang="ru-RU" sz="1422" dirty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</a:t>
            </a:r>
            <a:r>
              <a:rPr lang="en-US" sz="1422" dirty="0">
                <a:solidFill>
                  <a:srgbClr val="FFFFFF"/>
                </a:solidFill>
              </a:rPr>
              <a:t>49</a:t>
            </a:r>
            <a:endParaRPr lang="ru-RU" sz="1422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023279" y="1784668"/>
            <a:ext cx="857543" cy="81788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023279" y="969014"/>
            <a:ext cx="857543" cy="815658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153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204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3023279" y="3055938"/>
            <a:ext cx="857543" cy="81788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3023279" y="3864928"/>
            <a:ext cx="857543" cy="815657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178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210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3023279" y="4680594"/>
            <a:ext cx="857543" cy="81565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255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192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3023279" y="5496245"/>
            <a:ext cx="857543" cy="81565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192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3023279" y="7127558"/>
            <a:ext cx="857543" cy="81788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023279" y="7945438"/>
            <a:ext cx="857543" cy="81788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245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138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3023282" y="1784668"/>
            <a:ext cx="857543" cy="81788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3023282" y="969014"/>
            <a:ext cx="857543" cy="815658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153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204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3023282" y="3055938"/>
            <a:ext cx="857543" cy="81788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3023282" y="3864928"/>
            <a:ext cx="857543" cy="815657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178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210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3023282" y="4680594"/>
            <a:ext cx="857543" cy="81565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255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192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3023282" y="5496245"/>
            <a:ext cx="857543" cy="81565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192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3023282" y="7127558"/>
            <a:ext cx="857543" cy="81788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3023282" y="7945438"/>
            <a:ext cx="857543" cy="81788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245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138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371754" y="8949756"/>
            <a:ext cx="8293944" cy="65144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ru-RU" sz="1034" i="0" kern="12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</a:lstStyle>
          <a:p>
            <a:r>
              <a:rPr lang="ru-RU" dirty="0"/>
              <a:t>Состояние травматизма и аварийности в компании, итоги работы функции ОТ, ПБ и Э в 1 полугодии 2020г. </a:t>
            </a:r>
          </a:p>
        </p:txBody>
      </p:sp>
      <p:pic>
        <p:nvPicPr>
          <p:cNvPr id="35" name="Изображение 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618" y="9147587"/>
            <a:ext cx="1249388" cy="255784"/>
          </a:xfrm>
          <a:prstGeom prst="rect">
            <a:avLst/>
          </a:prstGeom>
        </p:spPr>
      </p:pic>
      <p:cxnSp>
        <p:nvCxnSpPr>
          <p:cNvPr id="36" name="Прямая соединительная линия 35"/>
          <p:cNvCxnSpPr/>
          <p:nvPr/>
        </p:nvCxnSpPr>
        <p:spPr bwMode="auto">
          <a:xfrm>
            <a:off x="8673236" y="8857586"/>
            <a:ext cx="4128469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53417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  <p:sldLayoutId id="2147483999" r:id="rId12"/>
    <p:sldLayoutId id="2147484000" r:id="rId1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85">
          <a:solidFill>
            <a:schemeClr val="accent1"/>
          </a:solidFill>
          <a:latin typeface="Arial Narrow" panose="020B0606020202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90668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181335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772004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36267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None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691286" indent="-24615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068">
          <a:solidFill>
            <a:schemeClr val="tx1"/>
          </a:solidFill>
          <a:latin typeface="+mn-lt"/>
        </a:defRPr>
      </a:lvl2pPr>
      <a:lvl3pPr marL="1035904" indent="-1394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938">
          <a:solidFill>
            <a:schemeClr val="tx1"/>
          </a:solidFill>
          <a:latin typeface="+mn-lt"/>
        </a:defRPr>
      </a:lvl3pPr>
      <a:lvl4pPr marL="1505650" indent="-227694" algn="l" rtl="0" eaLnBrk="1" fontAlgn="base" hangingPunct="1">
        <a:spcBef>
          <a:spcPct val="20000"/>
        </a:spcBef>
        <a:spcAft>
          <a:spcPct val="0"/>
        </a:spcAft>
        <a:buClrTx/>
        <a:buFont typeface="Arial" panose="020B0604020202020204" pitchFamily="34" charset="0"/>
        <a:buChar char="•"/>
        <a:defRPr sz="1551">
          <a:solidFill>
            <a:schemeClr val="tx1"/>
          </a:solidFill>
          <a:latin typeface="+mn-lt"/>
        </a:defRPr>
      </a:lvl4pPr>
      <a:lvl5pPr marL="1850266" indent="-192823" algn="l" rtl="0" eaLnBrk="1" fontAlgn="base" hangingPunct="1">
        <a:spcBef>
          <a:spcPct val="20000"/>
        </a:spcBef>
        <a:spcAft>
          <a:spcPct val="0"/>
        </a:spcAft>
        <a:buClr>
          <a:schemeClr val="accent4"/>
        </a:buClr>
        <a:buFont typeface="Arial" panose="020B0604020202020204" pitchFamily="34" charset="0"/>
        <a:buChar char="•"/>
        <a:defRPr sz="1551">
          <a:solidFill>
            <a:schemeClr val="tx1"/>
          </a:solidFill>
          <a:latin typeface="+mn-lt"/>
        </a:defRPr>
      </a:lvl5pPr>
      <a:lvl6pPr marL="2655956" indent="-40813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551">
          <a:solidFill>
            <a:schemeClr val="tx1"/>
          </a:solidFill>
          <a:latin typeface="+mn-lt"/>
        </a:defRPr>
      </a:lvl6pPr>
      <a:lvl7pPr marL="3246625" indent="-40813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551">
          <a:solidFill>
            <a:schemeClr val="tx1"/>
          </a:solidFill>
          <a:latin typeface="+mn-lt"/>
        </a:defRPr>
      </a:lvl7pPr>
      <a:lvl8pPr marL="3837292" indent="-40813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551">
          <a:solidFill>
            <a:schemeClr val="tx1"/>
          </a:solidFill>
          <a:latin typeface="+mn-lt"/>
        </a:defRPr>
      </a:lvl8pPr>
      <a:lvl9pPr marL="4427960" indent="-40813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55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1pPr>
      <a:lvl2pPr marL="590668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2pPr>
      <a:lvl3pPr marL="1181335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3pPr>
      <a:lvl4pPr marL="1772004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4pPr>
      <a:lvl5pPr marL="2362672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5pPr>
      <a:lvl6pPr marL="2953340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6pPr>
      <a:lvl7pPr marL="3544010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7pPr>
      <a:lvl8pPr marL="4134676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8pPr>
      <a:lvl9pPr marL="4725344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82">
          <p15:clr>
            <a:srgbClr val="F26B43"/>
          </p15:clr>
        </p15:guide>
        <p15:guide id="2" orient="horz" pos="572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84">
          <p15:clr>
            <a:srgbClr val="F26B43"/>
          </p15:clr>
        </p15:guide>
        <p15:guide id="5" pos="172">
          <p15:clr>
            <a:srgbClr val="F26B43"/>
          </p15:clr>
        </p15:guide>
        <p15:guide id="6" pos="60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ocial.sibur.local/group/607/files/" TargetMode="Externa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21070" y="318467"/>
            <a:ext cx="6506121" cy="446522"/>
          </a:xfrm>
          <a:prstGeom prst="rect">
            <a:avLst/>
          </a:prstGeom>
          <a:noFill/>
        </p:spPr>
        <p:txBody>
          <a:bodyPr wrap="square" lIns="48096" tIns="61082" rIns="48096" bIns="61082" rtlCol="0">
            <a:spAutoFit/>
          </a:bodyPr>
          <a:lstStyle/>
          <a:p>
            <a:pPr algn="ctr"/>
            <a:r>
              <a:rPr lang="ru-RU" sz="2100" dirty="0">
                <a:solidFill>
                  <a:srgbClr val="008080"/>
                </a:solidFill>
              </a:rPr>
              <a:t>Методика проведения беседы во время </a:t>
            </a:r>
            <a:r>
              <a:rPr lang="ru-RU" sz="2100" dirty="0" smtClean="0">
                <a:solidFill>
                  <a:srgbClr val="008080"/>
                </a:solidFill>
              </a:rPr>
              <a:t>ПАБ</a:t>
            </a:r>
            <a:endParaRPr lang="ru-RU" sz="2100" dirty="0">
              <a:solidFill>
                <a:srgbClr val="008080"/>
              </a:solidFill>
            </a:endParaRPr>
          </a:p>
        </p:txBody>
      </p:sp>
      <p:sp>
        <p:nvSpPr>
          <p:cNvPr id="7" name="AutoShape 12" descr="Картинки по запросу список ико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AutoShape 14" descr="Картинки по запросу список иконка"/>
          <p:cNvSpPr>
            <a:spLocks noChangeAspect="1" noChangeArrowheads="1"/>
          </p:cNvSpPr>
          <p:nvPr/>
        </p:nvSpPr>
        <p:spPr bwMode="auto">
          <a:xfrm>
            <a:off x="307975" y="794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9518" y="981075"/>
            <a:ext cx="12569226" cy="7788511"/>
          </a:xfrm>
          <a:prstGeom prst="rect">
            <a:avLst/>
          </a:prstGeom>
          <a:noFill/>
          <a:ln w="9525" cap="flat" cmpd="sng" algn="ctr">
            <a:solidFill>
              <a:srgbClr val="01707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Пятиугольник 10">
            <a:hlinkClick r:id="rId2" action="ppaction://hlinksldjump"/>
          </p:cNvPr>
          <p:cNvSpPr/>
          <p:nvPr/>
        </p:nvSpPr>
        <p:spPr bwMode="auto">
          <a:xfrm>
            <a:off x="11634385" y="8901701"/>
            <a:ext cx="1065475" cy="180724"/>
          </a:xfrm>
          <a:prstGeom prst="homePlate">
            <a:avLst/>
          </a:prstGeom>
          <a:solidFill>
            <a:srgbClr val="008C95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800" dirty="0">
                <a:solidFill>
                  <a:schemeClr val="bg1"/>
                </a:solidFill>
              </a:rPr>
              <a:t>н</a:t>
            </a:r>
            <a:r>
              <a:rPr lang="ru-RU" sz="800" dirty="0" smtClean="0">
                <a:solidFill>
                  <a:schemeClr val="bg1"/>
                </a:solidFill>
              </a:rPr>
              <a:t>а главную</a:t>
            </a:r>
            <a:endParaRPr lang="ru-RU" sz="8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334625" y="51445"/>
            <a:ext cx="2439145" cy="892784"/>
          </a:xfrm>
          <a:prstGeom prst="rect">
            <a:avLst/>
          </a:prstGeom>
          <a:noFill/>
        </p:spPr>
        <p:txBody>
          <a:bodyPr wrap="square" lIns="122149" tIns="61075" rIns="122149" bIns="61075" rtlCol="0">
            <a:spAutoFit/>
          </a:bodyPr>
          <a:lstStyle/>
          <a:p>
            <a:pPr algn="ctr" defTabSz="1280006"/>
            <a:r>
              <a:rPr lang="ru-RU" sz="1000" b="0" i="1" dirty="0" smtClean="0">
                <a:solidFill>
                  <a:srgbClr val="008080"/>
                </a:solidFill>
                <a:latin typeface="Arial"/>
              </a:rPr>
              <a:t>СТП СР/01-02-03/МУ01 «Методические указания по проведению поведенческого аудита безопасного выполнения работ (ПАБ)»</a:t>
            </a:r>
            <a:r>
              <a:rPr lang="ru-RU" sz="1000" b="0" i="1" dirty="0">
                <a:solidFill>
                  <a:srgbClr val="008080"/>
                </a:solidFill>
                <a:latin typeface="Arial"/>
              </a:rPr>
              <a:t> </a:t>
            </a:r>
            <a:r>
              <a:rPr lang="ru-RU" sz="1000" b="0" i="1" dirty="0" smtClean="0">
                <a:solidFill>
                  <a:srgbClr val="008080"/>
                </a:solidFill>
                <a:latin typeface="Arial"/>
              </a:rPr>
              <a:t>(редакция 3.0)</a:t>
            </a: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229059" y="5037254"/>
            <a:ext cx="4752515" cy="3116145"/>
          </a:xfrm>
          <a:prstGeom prst="roundRect">
            <a:avLst/>
          </a:prstGeom>
          <a:solidFill>
            <a:srgbClr val="8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z="1200" dirty="0">
                <a:solidFill>
                  <a:schemeClr val="bg1"/>
                </a:solidFill>
              </a:rPr>
              <a:t>Если работник совершает опасное действие: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Определитесь, как можно безопасно остановить опасное действие. Безопасно остановите опасное действие, затем начните беседу.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Прокомментируйте безопасное </a:t>
            </a:r>
            <a:r>
              <a:rPr lang="ru-RU" sz="1000" dirty="0" smtClean="0">
                <a:solidFill>
                  <a:schemeClr val="bg1"/>
                </a:solidFill>
              </a:rPr>
              <a:t>поведение работника. </a:t>
            </a:r>
            <a:r>
              <a:rPr lang="ru-RU" sz="1000" dirty="0">
                <a:solidFill>
                  <a:schemeClr val="bg1"/>
                </a:solidFill>
              </a:rPr>
              <a:t>Отметьте те усилия, которые работник предпринял в соответствии с требованиями безопасности.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Обсудите опасное действие работника:</a:t>
            </a:r>
          </a:p>
          <a:p>
            <a:pPr marL="361950" lvl="0" indent="-180975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bg1"/>
                </a:solidFill>
              </a:rPr>
              <a:t>Обращая внимание на </a:t>
            </a:r>
            <a:r>
              <a:rPr lang="ru-RU" sz="1000" u="sng" dirty="0">
                <a:solidFill>
                  <a:schemeClr val="bg1"/>
                </a:solidFill>
              </a:rPr>
              <a:t>последствия</a:t>
            </a:r>
            <a:r>
              <a:rPr lang="ru-RU" sz="1000" dirty="0">
                <a:solidFill>
                  <a:schemeClr val="bg1"/>
                </a:solidFill>
              </a:rPr>
              <a:t> опасного действия, а не само действие. Не комментируйте то, как работник выполнял работу, избегайте слов «нарушение», спросите – к каким </a:t>
            </a:r>
            <a:r>
              <a:rPr lang="ru-RU" sz="1000" u="sng" dirty="0">
                <a:solidFill>
                  <a:schemeClr val="bg1"/>
                </a:solidFill>
              </a:rPr>
              <a:t>последствиям</a:t>
            </a:r>
            <a:r>
              <a:rPr lang="ru-RU" sz="1000" dirty="0">
                <a:solidFill>
                  <a:schemeClr val="bg1"/>
                </a:solidFill>
              </a:rPr>
              <a:t> могут привести эти действия и дайте возможность работнику самому их проговорить;</a:t>
            </a:r>
          </a:p>
          <a:p>
            <a:pPr marL="361950" lvl="0" indent="-180975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bg1"/>
                </a:solidFill>
              </a:rPr>
              <a:t>Спросите работника, как данную работу можно выполнить более безопасно.</a:t>
            </a:r>
          </a:p>
          <a:p>
            <a:pPr marL="180975" lvl="1" indent="-180975">
              <a:buFont typeface="+mj-lt"/>
              <a:buAutoNum type="arabicPeriod" startAt="4"/>
            </a:pPr>
            <a:r>
              <a:rPr lang="ru-RU" sz="1000" dirty="0">
                <a:solidFill>
                  <a:schemeClr val="bg1"/>
                </a:solidFill>
              </a:rPr>
              <a:t>Добейтесь согласия работника выполнять работу безопасно в будущем.</a:t>
            </a:r>
          </a:p>
          <a:p>
            <a:pPr marL="180975" lvl="1" indent="-180975">
              <a:buFont typeface="+mj-lt"/>
              <a:buAutoNum type="arabicPeriod" startAt="4"/>
            </a:pPr>
            <a:r>
              <a:rPr lang="ru-RU" sz="1000" dirty="0">
                <a:solidFill>
                  <a:schemeClr val="bg1"/>
                </a:solidFill>
              </a:rPr>
              <a:t>Обсудите другие аспекты безопасности (обучение, собрания по ОТ, ПБ и Э</a:t>
            </a:r>
            <a:r>
              <a:rPr lang="ru-RU" sz="1000" dirty="0" smtClean="0">
                <a:solidFill>
                  <a:schemeClr val="bg1"/>
                </a:solidFill>
              </a:rPr>
              <a:t>, </a:t>
            </a:r>
            <a:r>
              <a:rPr lang="ru-RU" sz="1000" dirty="0">
                <a:solidFill>
                  <a:schemeClr val="bg1"/>
                </a:solidFill>
              </a:rPr>
              <a:t>другие участки, где можно получить травму).</a:t>
            </a:r>
          </a:p>
        </p:txBody>
      </p:sp>
      <p:sp>
        <p:nvSpPr>
          <p:cNvPr id="14" name="Блок-схема: подготовка 13"/>
          <p:cNvSpPr/>
          <p:nvPr/>
        </p:nvSpPr>
        <p:spPr bwMode="auto">
          <a:xfrm>
            <a:off x="2353311" y="1101107"/>
            <a:ext cx="8459782" cy="1047750"/>
          </a:xfrm>
          <a:prstGeom prst="flowChartPrepara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ru-RU" sz="1200" dirty="0">
                <a:solidFill>
                  <a:schemeClr val="bg1"/>
                </a:solidFill>
              </a:rPr>
              <a:t>Обучение и подготовка к ПАБ: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000" dirty="0">
                <a:solidFill>
                  <a:schemeClr val="bg1"/>
                </a:solidFill>
              </a:rPr>
              <a:t>Кто проводит аудит?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000" dirty="0">
                <a:solidFill>
                  <a:schemeClr val="bg1"/>
                </a:solidFill>
              </a:rPr>
              <a:t>Где проводить аудит?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000" dirty="0">
                <a:solidFill>
                  <a:schemeClr val="bg1"/>
                </a:solidFill>
              </a:rPr>
              <a:t>Проводить аудит одному, или вдвоем? С кем?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000" dirty="0">
                <a:solidFill>
                  <a:schemeClr val="bg1"/>
                </a:solidFill>
              </a:rPr>
              <a:t>Когда проводить аудит?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000" dirty="0">
                <a:solidFill>
                  <a:schemeClr val="bg1"/>
                </a:solidFill>
              </a:rPr>
              <a:t>На чем сконцентрировать внимание</a:t>
            </a:r>
            <a:r>
              <a:rPr lang="ru-RU" sz="1000" dirty="0" smtClean="0">
                <a:solidFill>
                  <a:schemeClr val="bg1"/>
                </a:solidFill>
              </a:rPr>
              <a:t>?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5" name="Блок-схема: процесс 14"/>
          <p:cNvSpPr/>
          <p:nvPr/>
        </p:nvSpPr>
        <p:spPr bwMode="auto">
          <a:xfrm>
            <a:off x="3078002" y="2460438"/>
            <a:ext cx="7010400" cy="1076325"/>
          </a:xfrm>
          <a:prstGeom prst="flowChartProcess">
            <a:avLst/>
          </a:prstGeom>
          <a:solidFill>
            <a:srgbClr val="8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lvl="1" indent="0" algn="ctr"/>
            <a:r>
              <a:rPr lang="ru-RU" sz="1200" dirty="0">
                <a:solidFill>
                  <a:schemeClr val="bg1"/>
                </a:solidFill>
              </a:rPr>
              <a:t>Проведение беседы по вопросу безопасного и опасного действий </a:t>
            </a:r>
            <a:r>
              <a:rPr lang="ru-RU" sz="1200" dirty="0" smtClean="0">
                <a:solidFill>
                  <a:schemeClr val="bg1"/>
                </a:solidFill>
              </a:rPr>
              <a:t>работника</a:t>
            </a:r>
          </a:p>
          <a:p>
            <a:pPr marL="0" lvl="1" indent="1588" algn="ctr"/>
            <a:r>
              <a:rPr lang="ru-RU" sz="1000" dirty="0" smtClean="0">
                <a:solidFill>
                  <a:schemeClr val="bg1"/>
                </a:solidFill>
              </a:rPr>
              <a:t>Наблюдайте </a:t>
            </a:r>
            <a:r>
              <a:rPr lang="ru-RU" sz="1000" dirty="0">
                <a:solidFill>
                  <a:schemeClr val="bg1"/>
                </a:solidFill>
              </a:rPr>
              <a:t>некоторое время за действиями работника, используя следующие категории наблюдений</a:t>
            </a:r>
            <a:r>
              <a:rPr lang="ru-RU" sz="1000" dirty="0" smtClean="0">
                <a:solidFill>
                  <a:schemeClr val="bg1"/>
                </a:solidFill>
              </a:rPr>
              <a:t>:</a:t>
            </a:r>
          </a:p>
          <a:p>
            <a:pPr marL="0" lvl="1" indent="1588" algn="ctr"/>
            <a:endParaRPr lang="ru-RU" sz="1000" dirty="0">
              <a:solidFill>
                <a:schemeClr val="bg1"/>
              </a:solidFill>
            </a:endParaRPr>
          </a:p>
          <a:p>
            <a:pPr lvl="0"/>
            <a:r>
              <a:rPr lang="ru-RU" sz="1000" dirty="0">
                <a:solidFill>
                  <a:schemeClr val="bg1"/>
                </a:solidFill>
              </a:rPr>
              <a:t>Реакция работника (</a:t>
            </a:r>
            <a:r>
              <a:rPr lang="ru-RU" sz="1000" dirty="0" smtClean="0">
                <a:solidFill>
                  <a:schemeClr val="bg1"/>
                </a:solidFill>
              </a:rPr>
              <a:t>РР)				Положение </a:t>
            </a:r>
            <a:r>
              <a:rPr lang="ru-RU" sz="1000" dirty="0">
                <a:solidFill>
                  <a:schemeClr val="bg1"/>
                </a:solidFill>
              </a:rPr>
              <a:t>работника (ПР)</a:t>
            </a:r>
          </a:p>
          <a:p>
            <a:pPr lvl="0"/>
            <a:r>
              <a:rPr lang="ru-RU" sz="1000" dirty="0">
                <a:solidFill>
                  <a:schemeClr val="bg1"/>
                </a:solidFill>
              </a:rPr>
              <a:t>Применение СИЗ (</a:t>
            </a:r>
            <a:r>
              <a:rPr lang="ru-RU" sz="1000" dirty="0" smtClean="0">
                <a:solidFill>
                  <a:schemeClr val="bg1"/>
                </a:solidFill>
              </a:rPr>
              <a:t>СИЗ)				Инструменты </a:t>
            </a:r>
            <a:r>
              <a:rPr lang="ru-RU" sz="1000" dirty="0">
                <a:solidFill>
                  <a:schemeClr val="bg1"/>
                </a:solidFill>
              </a:rPr>
              <a:t>и оборудование (</a:t>
            </a:r>
            <a:r>
              <a:rPr lang="ru-RU" sz="1000" dirty="0" smtClean="0">
                <a:solidFill>
                  <a:schemeClr val="bg1"/>
                </a:solidFill>
              </a:rPr>
              <a:t>ИО)</a:t>
            </a:r>
          </a:p>
          <a:p>
            <a:pPr lvl="0"/>
            <a:r>
              <a:rPr lang="ru-RU" sz="1000" dirty="0" smtClean="0">
                <a:solidFill>
                  <a:schemeClr val="bg1"/>
                </a:solidFill>
              </a:rPr>
              <a:t>Инструкции </a:t>
            </a:r>
            <a:r>
              <a:rPr lang="ru-RU" sz="1000" dirty="0">
                <a:solidFill>
                  <a:schemeClr val="bg1"/>
                </a:solidFill>
              </a:rPr>
              <a:t>и правила (</a:t>
            </a:r>
            <a:r>
              <a:rPr lang="ru-RU" sz="1000" dirty="0" smtClean="0">
                <a:solidFill>
                  <a:schemeClr val="bg1"/>
                </a:solidFill>
              </a:rPr>
              <a:t>ИП)				Рабочее </a:t>
            </a:r>
            <a:r>
              <a:rPr lang="ru-RU" sz="1000" dirty="0">
                <a:solidFill>
                  <a:schemeClr val="bg1"/>
                </a:solidFill>
              </a:rPr>
              <a:t>место (РМ</a:t>
            </a:r>
            <a:r>
              <a:rPr lang="ru-RU" sz="1000" dirty="0" smtClean="0">
                <a:solidFill>
                  <a:schemeClr val="bg1"/>
                </a:solidFill>
              </a:rPr>
              <a:t>)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6" name="Блок-схема: решение 15"/>
          <p:cNvSpPr/>
          <p:nvPr/>
        </p:nvSpPr>
        <p:spPr bwMode="auto">
          <a:xfrm>
            <a:off x="2353311" y="3829049"/>
            <a:ext cx="8459782" cy="781050"/>
          </a:xfrm>
          <a:prstGeom prst="flowChartDecis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lvl="1" indent="0" algn="ctr" eaLnBrk="1" hangingPunct="1"/>
            <a:r>
              <a:rPr lang="ru-RU" sz="1200" dirty="0">
                <a:solidFill>
                  <a:schemeClr val="bg1"/>
                </a:solidFill>
              </a:rPr>
              <a:t>Определите, работник выполняет опасные действия</a:t>
            </a:r>
            <a:r>
              <a:rPr lang="ru-RU" sz="1200" dirty="0" smtClean="0">
                <a:solidFill>
                  <a:schemeClr val="bg1"/>
                </a:solidFill>
              </a:rPr>
              <a:t>?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 bwMode="auto">
          <a:xfrm>
            <a:off x="5121115" y="5068508"/>
            <a:ext cx="2924174" cy="2516069"/>
          </a:xfrm>
          <a:prstGeom prst="flowChartAlternateProcess">
            <a:avLst/>
          </a:prstGeom>
          <a:solidFill>
            <a:srgbClr val="8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z="1200" dirty="0">
                <a:solidFill>
                  <a:schemeClr val="bg1"/>
                </a:solidFill>
              </a:rPr>
              <a:t>Если работник работает безопасно: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Наблюдайте некоторое время – затем начните беседу.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Прокомментируйте безопасное поведение. Отметьте те усилия, которые работник предпринял в соответствии с требованиями безопасности, </a:t>
            </a:r>
            <a:r>
              <a:rPr lang="ru-RU" sz="1000" u="sng" dirty="0">
                <a:solidFill>
                  <a:schemeClr val="bg1"/>
                </a:solidFill>
              </a:rPr>
              <a:t>похвалите работника за безопасную работу</a:t>
            </a:r>
            <a:r>
              <a:rPr lang="ru-RU" sz="1000" dirty="0">
                <a:solidFill>
                  <a:schemeClr val="bg1"/>
                </a:solidFill>
              </a:rPr>
              <a:t>.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Обсудите другие вопросы безопасности (обучение, собрания по ОТ, ПБ и Э</a:t>
            </a:r>
            <a:r>
              <a:rPr lang="ru-RU" sz="1000" dirty="0" smtClean="0">
                <a:solidFill>
                  <a:schemeClr val="bg1"/>
                </a:solidFill>
              </a:rPr>
              <a:t>, </a:t>
            </a:r>
            <a:r>
              <a:rPr lang="ru-RU" sz="1000" dirty="0">
                <a:solidFill>
                  <a:schemeClr val="bg1"/>
                </a:solidFill>
              </a:rPr>
              <a:t>другие участки, где можно получить травму</a:t>
            </a:r>
            <a:r>
              <a:rPr lang="ru-RU" sz="1000" dirty="0" smtClean="0">
                <a:solidFill>
                  <a:schemeClr val="bg1"/>
                </a:solidFill>
              </a:rPr>
              <a:t>).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 bwMode="auto">
          <a:xfrm>
            <a:off x="8184831" y="5037256"/>
            <a:ext cx="4366298" cy="3116144"/>
          </a:xfrm>
          <a:prstGeom prst="flowChartAlternateProcess">
            <a:avLst/>
          </a:prstGeom>
          <a:solidFill>
            <a:srgbClr val="80808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z="1200" dirty="0">
                <a:solidFill>
                  <a:schemeClr val="bg1"/>
                </a:solidFill>
              </a:rPr>
              <a:t>Если работник работает в опасных условиях: 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Определитесь, как можно как можно безопасно остановить работу в опасных условиях. Безопасно остановите работу в небезопасных условиях, затем начните беседу.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Прокомментируйте безопасное поведение работника. Отметьте те усилия, которые работник предпринял в соответствии с требованиями безопасности.</a:t>
            </a:r>
          </a:p>
          <a:p>
            <a:pPr marL="180975" lvl="1" indent="-180975">
              <a:buFont typeface="+mj-lt"/>
              <a:buAutoNum type="arabicPeriod"/>
            </a:pPr>
            <a:r>
              <a:rPr lang="ru-RU" sz="1000" dirty="0">
                <a:solidFill>
                  <a:schemeClr val="bg1"/>
                </a:solidFill>
              </a:rPr>
              <a:t>Обсудите опасные условия, которые сложились при проведении </a:t>
            </a:r>
            <a:r>
              <a:rPr lang="ru-RU" sz="1000" dirty="0" smtClean="0">
                <a:solidFill>
                  <a:schemeClr val="bg1"/>
                </a:solidFill>
              </a:rPr>
              <a:t>работ:</a:t>
            </a:r>
            <a:endParaRPr lang="ru-RU" sz="1000" dirty="0">
              <a:solidFill>
                <a:schemeClr val="bg1"/>
              </a:solidFill>
            </a:endParaRPr>
          </a:p>
          <a:p>
            <a:pPr marL="361950" lvl="0" indent="-180975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bg1"/>
                </a:solidFill>
              </a:rPr>
              <a:t>Обращая внимание на последствия, которые могут произойти при продолжении работ при таких условиях,  дайте возможность работнику самому их проговорить</a:t>
            </a:r>
          </a:p>
          <a:p>
            <a:pPr marL="361950" lvl="0" indent="-180975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bg1"/>
                </a:solidFill>
              </a:rPr>
              <a:t>Спросите работника, что необходимо сделать для того, чтобы условия были безопасны</a:t>
            </a:r>
            <a:r>
              <a:rPr lang="ru-RU" sz="1000" dirty="0" smtClean="0">
                <a:solidFill>
                  <a:schemeClr val="bg1"/>
                </a:solidFill>
              </a:rPr>
              <a:t>.</a:t>
            </a:r>
          </a:p>
          <a:p>
            <a:pPr marL="180975" lvl="1" indent="-180975">
              <a:buFont typeface="+mj-lt"/>
              <a:buAutoNum type="arabicPeriod" startAt="4"/>
            </a:pPr>
            <a:r>
              <a:rPr lang="ru-RU" sz="1000" dirty="0">
                <a:solidFill>
                  <a:schemeClr val="bg1"/>
                </a:solidFill>
              </a:rPr>
              <a:t>Добейтесь согласия работника выполнять работу безопасно в будущем.</a:t>
            </a:r>
          </a:p>
          <a:p>
            <a:pPr marL="180975" lvl="1" indent="-180975">
              <a:buFont typeface="+mj-lt"/>
              <a:buAutoNum type="arabicPeriod" startAt="4"/>
            </a:pPr>
            <a:r>
              <a:rPr lang="ru-RU" sz="1000" dirty="0">
                <a:solidFill>
                  <a:schemeClr val="bg1"/>
                </a:solidFill>
              </a:rPr>
              <a:t>Обсудите другие аспекты безопасности (обучение, собрания по ОТ, ПБ и Э, другие участки, где можно получить травму</a:t>
            </a:r>
            <a:r>
              <a:rPr lang="ru-RU" sz="1000" dirty="0" smtClean="0">
                <a:solidFill>
                  <a:schemeClr val="bg1"/>
                </a:solidFill>
              </a:rPr>
              <a:t>).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9" name="Блок-схема: решение 18"/>
          <p:cNvSpPr/>
          <p:nvPr/>
        </p:nvSpPr>
        <p:spPr bwMode="auto">
          <a:xfrm>
            <a:off x="4746271" y="8024064"/>
            <a:ext cx="3695700" cy="666750"/>
          </a:xfrm>
          <a:prstGeom prst="flowChartDecis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1200" dirty="0">
                <a:solidFill>
                  <a:schemeClr val="bg1"/>
                </a:solidFill>
              </a:rPr>
              <a:t>Поблагодарите </a:t>
            </a:r>
            <a:r>
              <a:rPr lang="ru-RU" sz="1200" dirty="0" smtClean="0">
                <a:solidFill>
                  <a:schemeClr val="bg1"/>
                </a:solidFill>
              </a:rPr>
              <a:t>работника!</a:t>
            </a:r>
            <a:endParaRPr lang="ru-RU" sz="1200" dirty="0">
              <a:solidFill>
                <a:schemeClr val="bg1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cxnSp>
        <p:nvCxnSpPr>
          <p:cNvPr id="20" name="Соединительная линия уступом 19"/>
          <p:cNvCxnSpPr>
            <a:stCxn id="16" idx="1"/>
          </p:cNvCxnSpPr>
          <p:nvPr/>
        </p:nvCxnSpPr>
        <p:spPr bwMode="auto">
          <a:xfrm rot="10800000" flipV="1">
            <a:off x="1858011" y="4219574"/>
            <a:ext cx="495301" cy="81768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Соединительная линия уступом 20"/>
          <p:cNvCxnSpPr>
            <a:stCxn id="16" idx="3"/>
          </p:cNvCxnSpPr>
          <p:nvPr/>
        </p:nvCxnSpPr>
        <p:spPr bwMode="auto">
          <a:xfrm>
            <a:off x="10813093" y="4219574"/>
            <a:ext cx="407992" cy="81768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Соединительная линия уступом 21"/>
          <p:cNvCxnSpPr>
            <a:stCxn id="13" idx="2"/>
            <a:endCxn id="19" idx="1"/>
          </p:cNvCxnSpPr>
          <p:nvPr/>
        </p:nvCxnSpPr>
        <p:spPr bwMode="auto">
          <a:xfrm rot="16200000" flipH="1">
            <a:off x="3573774" y="7184942"/>
            <a:ext cx="204040" cy="2140954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Соединительная линия уступом 22"/>
          <p:cNvCxnSpPr>
            <a:stCxn id="18" idx="2"/>
            <a:endCxn id="19" idx="3"/>
          </p:cNvCxnSpPr>
          <p:nvPr/>
        </p:nvCxnSpPr>
        <p:spPr bwMode="auto">
          <a:xfrm rot="5400000">
            <a:off x="9302957" y="7292415"/>
            <a:ext cx="204039" cy="1926009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 стрелкой 23"/>
          <p:cNvCxnSpPr>
            <a:stCxn id="14" idx="2"/>
            <a:endCxn id="15" idx="0"/>
          </p:cNvCxnSpPr>
          <p:nvPr/>
        </p:nvCxnSpPr>
        <p:spPr bwMode="auto">
          <a:xfrm>
            <a:off x="6583202" y="2148857"/>
            <a:ext cx="0" cy="3115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Прямая со стрелкой 24"/>
          <p:cNvCxnSpPr>
            <a:stCxn id="15" idx="2"/>
            <a:endCxn id="16" idx="0"/>
          </p:cNvCxnSpPr>
          <p:nvPr/>
        </p:nvCxnSpPr>
        <p:spPr bwMode="auto">
          <a:xfrm>
            <a:off x="6583202" y="3536763"/>
            <a:ext cx="0" cy="2922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 стрелкой 25"/>
          <p:cNvCxnSpPr>
            <a:stCxn id="16" idx="2"/>
            <a:endCxn id="17" idx="0"/>
          </p:cNvCxnSpPr>
          <p:nvPr/>
        </p:nvCxnSpPr>
        <p:spPr bwMode="auto">
          <a:xfrm>
            <a:off x="6583202" y="4610099"/>
            <a:ext cx="0" cy="4584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 стрелкой 26"/>
          <p:cNvCxnSpPr>
            <a:stCxn id="17" idx="2"/>
            <a:endCxn id="19" idx="0"/>
          </p:cNvCxnSpPr>
          <p:nvPr/>
        </p:nvCxnSpPr>
        <p:spPr bwMode="auto">
          <a:xfrm>
            <a:off x="6583202" y="7584577"/>
            <a:ext cx="10919" cy="4394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Прямоугольник 28"/>
          <p:cNvSpPr/>
          <p:nvPr/>
        </p:nvSpPr>
        <p:spPr>
          <a:xfrm>
            <a:off x="116112" y="9208797"/>
            <a:ext cx="6478009" cy="261588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pPr defTabSz="1280006"/>
            <a:r>
              <a:rPr lang="ru-RU" sz="1100" dirty="0">
                <a:solidFill>
                  <a:srgbClr val="000000"/>
                </a:solidFill>
                <a:latin typeface="Arial"/>
              </a:rPr>
              <a:t>Разработчик: </a:t>
            </a:r>
            <a:r>
              <a:rPr lang="ru-RU" sz="1100" dirty="0" smtClean="0">
                <a:solidFill>
                  <a:srgbClr val="000000"/>
                </a:solidFill>
                <a:latin typeface="Arial"/>
              </a:rPr>
              <a:t>Иванов И.Н., </a:t>
            </a:r>
            <a:r>
              <a:rPr lang="ru-RU" sz="1100" dirty="0">
                <a:solidFill>
                  <a:srgbClr val="000000"/>
                </a:solidFill>
                <a:latin typeface="Arial"/>
              </a:rPr>
              <a:t>тел. </a:t>
            </a:r>
            <a:r>
              <a:rPr lang="ru-RU" sz="1100" dirty="0" smtClean="0">
                <a:solidFill>
                  <a:srgbClr val="000000"/>
                </a:solidFill>
                <a:latin typeface="Arial"/>
              </a:rPr>
              <a:t>58-70 (Охрана труда, промышленная безопасность и экология</a:t>
            </a:r>
            <a:r>
              <a:rPr lang="ru-RU" sz="1100" dirty="0" smtClean="0"/>
              <a:t>)</a:t>
            </a:r>
            <a:endParaRPr lang="ru-RU" sz="1100" i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5632" y="8924929"/>
            <a:ext cx="6191773" cy="323398"/>
          </a:xfrm>
          <a:prstGeom prst="rect">
            <a:avLst/>
          </a:prstGeom>
          <a:noFill/>
        </p:spPr>
        <p:txBody>
          <a:bodyPr wrap="none" lIns="122149" tIns="61075" rIns="122149" bIns="61075" rtlCol="0">
            <a:spAutoFit/>
          </a:bodyPr>
          <a:lstStyle/>
          <a:p>
            <a:pPr defTabSz="1280006"/>
            <a:r>
              <a:rPr lang="ru-RU" sz="1300" b="0" i="1" dirty="0">
                <a:solidFill>
                  <a:srgbClr val="008080"/>
                </a:solidFill>
                <a:latin typeface="Arial"/>
              </a:rPr>
              <a:t>Корпоративный словарь </a:t>
            </a:r>
            <a:r>
              <a:rPr lang="ru-RU" sz="1300" b="0" i="1" dirty="0" smtClean="0">
                <a:solidFill>
                  <a:srgbClr val="008080"/>
                </a:solidFill>
                <a:latin typeface="Arial"/>
              </a:rPr>
              <a:t>терминов: </a:t>
            </a:r>
            <a:r>
              <a:rPr lang="en-US" sz="1300" b="0" i="1" dirty="0" smtClean="0">
                <a:solidFill>
                  <a:srgbClr val="008080"/>
                </a:solidFill>
                <a:hlinkClick r:id="rId3"/>
              </a:rPr>
              <a:t>https</a:t>
            </a:r>
            <a:r>
              <a:rPr lang="en-US" sz="1300" b="0" i="1" dirty="0">
                <a:solidFill>
                  <a:srgbClr val="008080"/>
                </a:solidFill>
                <a:hlinkClick r:id="rId3"/>
              </a:rPr>
              <a:t>://social.sibur.local/group/607/files</a:t>
            </a:r>
            <a:r>
              <a:rPr lang="en-US" sz="1300" b="0" i="1" dirty="0" smtClean="0">
                <a:solidFill>
                  <a:srgbClr val="008080"/>
                </a:solidFill>
                <a:hlinkClick r:id="rId3"/>
              </a:rPr>
              <a:t>/</a:t>
            </a:r>
            <a:r>
              <a:rPr lang="ru-RU" sz="1300" b="0" i="1" dirty="0">
                <a:solidFill>
                  <a:srgbClr val="008080"/>
                </a:solidFill>
              </a:rPr>
              <a:t> </a:t>
            </a:r>
            <a:endParaRPr lang="ru-RU" sz="1300" b="0" i="1" dirty="0">
              <a:solidFill>
                <a:srgbClr val="00808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965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VY8rpmL08RDYs814Nae5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43_SIBUR-NEW-А4-IN">
  <a:themeElements>
    <a:clrScheme name="Sibur-ЯРКАЯ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99CC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Общий документ" ma:contentTypeID="0x010100705FB8102D544CBFA390ABFA125793D20045024169A8A91847B90F2F83A65F5FD9" ma:contentTypeVersion="0" ma:contentTypeDescription="" ma:contentTypeScope="" ma:versionID="168ac9742db098246d4ea835c9706138">
  <xsd:schema xmlns:xsd="http://www.w3.org/2001/XMLSchema" xmlns:xs="http://www.w3.org/2001/XMLSchema" xmlns:p="http://schemas.microsoft.com/office/2006/metadata/properties" xmlns:ns1="http://schemas.microsoft.com/sharepoint/v3" xmlns:ns2="5567b4f7-cd9b-431c-8ff7-8edc8756ccac" xmlns:ns3="644c5f9c-d264-48b6-9923-35ca1164f75b" targetNamespace="http://schemas.microsoft.com/office/2006/metadata/properties" ma:root="true" ma:fieldsID="a8961bd9b951a3ea68b9a32799e97efe" ns1:_="" ns2:_="" ns3:_="">
    <xsd:import namespace="http://schemas.microsoft.com/sharepoint/v3"/>
    <xsd:import namespace="5567b4f7-cd9b-431c-8ff7-8edc8756ccac"/>
    <xsd:import namespace="644c5f9c-d264-48b6-9923-35ca1164f75b"/>
    <xsd:element name="properties">
      <xsd:complexType>
        <xsd:sequence>
          <xsd:element name="documentManagement">
            <xsd:complexType>
              <xsd:all>
                <xsd:element ref="ns1:DocumentType"/>
                <xsd:element ref="ns1:Description" minOccurs="0"/>
                <xsd:element ref="ns1:Status"/>
                <xsd:element ref="ns1:_CopySource" minOccurs="0"/>
                <xsd:element ref="ns2:_dlc_DocId" minOccurs="0"/>
                <xsd:element ref="ns2:_dlc_DocIdUrl" minOccurs="0"/>
                <xsd:element ref="ns2:_dlc_DocIdPersistId" minOccurs="0"/>
                <xsd:element ref="ns3:TaxKeywordTaxHTField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Type" ma:index="3" ma:displayName="Тип документа" ma:default="Рабочий документ" ma:internalName="DocumentType">
      <xsd:simpleType>
        <xsd:restriction base="dms:Choice">
          <xsd:enumeration value="Рабочий документ"/>
        </xsd:restriction>
      </xsd:simpleType>
    </xsd:element>
    <xsd:element name="Description" ma:index="4" nillable="true" ma:displayName="Описание" ma:internalName="Description">
      <xsd:simpleType>
        <xsd:restriction base="dms:Note">
          <xsd:maxLength value="255"/>
        </xsd:restriction>
      </xsd:simpleType>
    </xsd:element>
    <xsd:element name="Status" ma:index="5" ma:displayName="Статус" ma:default="Черновик" ma:internalName="Status">
      <xsd:simpleType>
        <xsd:restriction base="dms:Choice">
          <xsd:enumeration value="Черновик"/>
          <xsd:enumeration value="Проект"/>
          <xsd:enumeration value="Утвержден"/>
          <xsd:enumeration value="Отменен"/>
        </xsd:restriction>
      </xsd:simpleType>
    </xsd:element>
    <xsd:element name="_CopySource" ma:index="6" nillable="true" ma:displayName="Источник копии" ma:internalName="_CopySourc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7b4f7-cd9b-431c-8ff7-8edc8756ccac" elementFormDefault="qualified">
    <xsd:import namespace="http://schemas.microsoft.com/office/2006/documentManagement/types"/>
    <xsd:import namespace="http://schemas.microsoft.com/office/infopath/2007/PartnerControls"/>
    <xsd:element name="_dlc_DocId" ma:index="7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8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9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4c5f9c-d264-48b6-9923-35ca1164f75b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1" nillable="true" ma:taxonomy="true" ma:internalName="TaxKeywordTaxHTField" ma:taxonomyFieldName="TaxKeyword" ma:displayName="Корпоративные ключевые слова" ma:fieldId="{23f27201-bee3-471e-b2e7-b64fd8b7ca38}" ma:taxonomyMulti="true" ma:sspId="29114a08-32cd-425b-9142-99f8648b7c4a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2" nillable="true" ma:displayName="Столбец для захвата всех терминов таксономии" ma:description="" ma:hidden="true" ma:list="{9e1fc125-d96c-401f-85d5-6f97b3515a6b}" ma:internalName="TaxCatchAll" ma:showField="CatchAllData" ma:web="644c5f9c-d264-48b6-9923-35ca1164f7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/>
        <xsd:element ref="dc:title" minOccurs="0" maxOccurs="1" ma:index="1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Type xmlns="http://schemas.microsoft.com/sharepoint/v3">Рабочий документ</DocumentType>
    <TaxKeywordTaxHTField xmlns="644c5f9c-d264-48b6-9923-35ca1164f75b">
      <Terms xmlns="http://schemas.microsoft.com/office/infopath/2007/PartnerControls"/>
    </TaxKeywordTaxHTField>
    <Status xmlns="http://schemas.microsoft.com/sharepoint/v3">Утвержден</Status>
    <Description xmlns="http://schemas.microsoft.com/sharepoint/v3" xsi:nil="true"/>
    <TaxCatchAll xmlns="644c5f9c-d264-48b6-9923-35ca1164f75b"/>
    <_dlc_DocId xmlns="5567b4f7-cd9b-431c-8ff7-8edc8756ccac">RA2PSSEPCKMS-5-19701</_dlc_DocId>
    <_dlc_DocIdUrl xmlns="5567b4f7-cd9b-431c-8ff7-8edc8756ccac">
      <Url>https://sharepoint/orgunits/otpb/_layouts/15/DocIdRedir.aspx?ID=RA2PSSEPCKMS-5-19701</Url>
      <Description>RA2PSSEPCKMS-5-19701</Description>
    </_dlc_DocIdUrl>
  </documentManagement>
</p:properties>
</file>

<file path=customXml/itemProps1.xml><?xml version="1.0" encoding="utf-8"?>
<ds:datastoreItem xmlns:ds="http://schemas.openxmlformats.org/officeDocument/2006/customXml" ds:itemID="{B599BFD0-270F-4D50-BFDF-180C87355C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567b4f7-cd9b-431c-8ff7-8edc8756ccac"/>
    <ds:schemaRef ds:uri="644c5f9c-d264-48b6-9923-35ca1164f7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B59DFE1-2367-4C38-B3B5-82BEB3177BF1}">
  <ds:schemaRefs>
    <ds:schemaRef ds:uri="http://purl.org/dc/elements/1.1/"/>
    <ds:schemaRef ds:uri="http://schemas.microsoft.com/office/2006/documentManagement/types"/>
    <ds:schemaRef ds:uri="http://schemas.microsoft.com/sharepoint/v3"/>
    <ds:schemaRef ds:uri="http://purl.org/dc/terms/"/>
    <ds:schemaRef ds:uri="644c5f9c-d264-48b6-9923-35ca1164f75b"/>
    <ds:schemaRef ds:uri="5567b4f7-cd9b-431c-8ff7-8edc8756ccac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СР_01-01-02_ПР14_fin</Template>
  <TotalTime>2225</TotalTime>
  <Words>478</Words>
  <Application>Microsoft Office PowerPoint</Application>
  <PresentationFormat>A3 (297x420 мм)</PresentationFormat>
  <Paragraphs>39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Wingdings</vt:lpstr>
      <vt:lpstr>43_SIBUR-NEW-А4-IN</vt:lpstr>
      <vt:lpstr>Слайд think-cell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Капустина Анастасия Анатольевна</dc:creator>
  <cp:keywords/>
  <cp:lastModifiedBy>Двойнев Илья Владимирович</cp:lastModifiedBy>
  <cp:revision>73</cp:revision>
  <cp:lastPrinted>2018-05-14T10:08:27Z</cp:lastPrinted>
  <dcterms:created xsi:type="dcterms:W3CDTF">2018-01-23T13:24:14Z</dcterms:created>
  <dcterms:modified xsi:type="dcterms:W3CDTF">2024-08-13T06:53:50Z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ContentTypeId">
    <vt:lpwstr>0x010100705FB8102D544CBFA390ABFA125793D20045024169A8A91847B90F2F83A65F5FD9</vt:lpwstr>
  </property>
  <property fmtid="{D5CDD505-2E9C-101B-9397-08002B2CF9AE}" pid="4" name="_dlc_DocIdItemGuid">
    <vt:lpwstr>4c7e399b-b292-40fc-874e-30b91433a013</vt:lpwstr>
  </property>
  <property fmtid="{D5CDD505-2E9C-101B-9397-08002B2CF9AE}" pid="5" name="TaxKeyword">
    <vt:lpwstr/>
  </property>
</Properties>
</file>