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98" r:id="rId4"/>
    <p:sldId id="299" r:id="rId5"/>
    <p:sldId id="304" r:id="rId6"/>
    <p:sldId id="303" r:id="rId7"/>
    <p:sldId id="300" r:id="rId8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аскакова Мария Анатольевна" initials="БМА" lastIdx="1" clrIdx="0">
    <p:extLst>
      <p:ext uri="{19B8F6BF-5375-455C-9EA6-DF929625EA0E}">
        <p15:presenceInfo xmlns:p15="http://schemas.microsoft.com/office/powerpoint/2012/main" userId="Баскакова Мария Анатольевна" providerId="None"/>
      </p:ext>
    </p:extLst>
  </p:cmAuthor>
  <p:cmAuthor id="2" name="Лутовинова Ольга Михайловна" initials="ЛОМ" lastIdx="10" clrIdx="1">
    <p:extLst>
      <p:ext uri="{19B8F6BF-5375-455C-9EA6-DF929625EA0E}">
        <p15:presenceInfo xmlns:p15="http://schemas.microsoft.com/office/powerpoint/2012/main" userId="Лутовинова Ольга Михайловна" providerId="None"/>
      </p:ext>
    </p:extLst>
  </p:cmAuthor>
  <p:cmAuthor id="3" name="Морозов Михаил Дмитриевич" initials="ММД" lastIdx="7" clrIdx="2">
    <p:extLst>
      <p:ext uri="{19B8F6BF-5375-455C-9EA6-DF929625EA0E}">
        <p15:presenceInfo xmlns:p15="http://schemas.microsoft.com/office/powerpoint/2012/main" userId="Морозов Михаил Дмитрие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E7EEEF"/>
    <a:srgbClr val="CDE0E5"/>
    <a:srgbClr val="D9D9D9"/>
    <a:srgbClr val="D1DA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26" autoAdjust="0"/>
    <p:restoredTop sz="94717" autoAdjust="0"/>
  </p:normalViewPr>
  <p:slideViewPr>
    <p:cSldViewPr snapToGrid="0">
      <p:cViewPr>
        <p:scale>
          <a:sx n="100" d="100"/>
          <a:sy n="100" d="100"/>
        </p:scale>
        <p:origin x="1422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877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877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C248248E-A305-4F5A-8BFB-DE994C8D46B4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64238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84070"/>
            <a:ext cx="5447030" cy="3914239"/>
          </a:xfrm>
          <a:prstGeom prst="rect">
            <a:avLst/>
          </a:prstGeom>
        </p:spPr>
        <p:txBody>
          <a:bodyPr vert="horz" lIns="91861" tIns="45930" rIns="91861" bIns="4593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1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4"/>
            <a:ext cx="2950475" cy="498771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D42B6F0D-B75F-4D76-9973-2557130F8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B6F0D-B75F-4D76-9973-2557130F87B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023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B6F0D-B75F-4D76-9973-2557130F87B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43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49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0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083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8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866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623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1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5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3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25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50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6FABD-1160-4669-8FE1-13357579B427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1884-886A-4D68-AC01-999ABB096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7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ocial.sibur.ru/group/607/files/" TargetMode="External"/><Relationship Id="rId3" Type="http://schemas.openxmlformats.org/officeDocument/2006/relationships/slide" Target="slide5.xml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file:///\\S001DC-001\storage\&#1056;&#1072;&#1079;&#1085;&#1086;&#1077;\&#1041;&#1083;&#1072;&#1085;&#1082;&#1080;\&#1064;&#1072;&#1073;&#1083;&#1086;&#1085;&#1099;_&#1076;&#1086;&#1082;&#1091;&#1084;&#1077;&#1085;&#1090;&#1086;&#1074;_&#1087;&#1086;_&#1057;&#1058;&#1055;\&#1057;&#1058;&#1055;%20&#1057;&#1056;%2009-01-03%20&#1055;&#1056;02%20&#1055;&#1086;&#1088;&#1103;&#1076;&#1086;&#1082;%20&#1076;&#1077;&#1081;&#1089;&#1090;&#1074;&#1080;&#1081;%20&#1087;&#1088;&#1080;%20&#1074;&#1099;&#1103;&#1074;&#1083;&#1077;&#1085;&#1080;&#1080;%20&#1088;&#1072;&#1073;&#1086;&#1090;&#1085;&#1080;&#1082;&#1086;&#1074;%20&#1089;%20&#1087;&#1086;&#1076;&#1086;&#1079;&#1088;&#1077;&#1085;&#1080;&#1077;&#1084;%20&#1085;&#1072;%20&#1089;&#1086;&#1089;&#1090;&#1086;&#1103;&#1085;&#1080;&#1077;%20&#1086;&#1087;&#1100;&#1103;&#1085;&#1077;&#1085;&#1080;&#1103;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\\S001DC-001\storage\&#1056;&#1072;&#1079;&#1085;&#1086;&#1077;\&#1041;&#1083;&#1072;&#1085;&#1082;&#1080;\&#1064;&#1072;&#1073;&#1083;&#1086;&#1085;&#1099;_&#1076;&#1086;&#1082;&#1091;&#1084;&#1077;&#1085;&#1090;&#1086;&#1074;_&#1087;&#1086;_&#1057;&#1058;&#1055;\&#1057;&#1058;&#1055;%20&#1057;&#1056;_02-04-02_&#1055;&#1056;01\&#1096;&#1072;&#1075;%201_&#1040;&#1082;&#1090;%20&#1086;%20&#1085;&#1072;&#1088;&#1091;&#1096;&#1077;&#1085;&#1080;&#1080;_2023.docx" TargetMode="External"/><Relationship Id="rId2" Type="http://schemas.openxmlformats.org/officeDocument/2006/relationships/hyperlink" Target="file:///\\S001DC-001\storage\&#1056;&#1072;&#1079;&#1085;&#1086;&#1077;\&#1041;&#1083;&#1072;&#1085;&#1082;&#1080;\&#1064;&#1072;&#1073;&#1083;&#1086;&#1085;&#1099;_&#1076;&#1086;&#1082;&#1091;&#1084;&#1077;&#1085;&#1090;&#1086;&#1074;_&#1087;&#1086;_&#1057;&#1058;&#1055;\&#1057;&#1058;&#1055;%20&#1057;&#1056;%2009-01-03%20&#1055;&#1056;02%20&#1055;&#1086;&#1088;&#1103;&#1076;&#1086;&#1082;%20&#1076;&#1077;&#1081;&#1089;&#1090;&#1074;&#1080;&#1081;%20&#1087;&#1088;&#1080;%20&#1074;&#1099;&#1103;&#1074;&#1083;&#1077;&#1085;&#1080;&#1080;%20&#1088;&#1072;&#1073;&#1086;&#1090;&#1085;&#1080;&#1082;&#1086;&#1074;%20&#1089;%20&#1087;&#1086;&#1076;&#1086;&#1079;&#1088;&#1077;&#1085;&#1080;&#1077;&#1084;%20&#1085;&#1072;%20&#1089;&#1086;&#1089;&#1090;&#1086;&#1103;&#1085;&#1080;&#1077;%20&#1086;&#1087;&#1100;&#1103;&#1085;&#1077;&#1085;&#1080;&#1103;" TargetMode="Externa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ocial.sibur.ru/group/607/files/" TargetMode="Externa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6102" y="2312997"/>
            <a:ext cx="11808000" cy="216000"/>
          </a:xfrm>
          <a:prstGeom prst="rect">
            <a:avLst/>
          </a:prstGeom>
          <a:solidFill>
            <a:srgbClr val="008C95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Область применения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Прямоугольник 49">
            <a:hlinkClick r:id="rId3" action="ppaction://hlinksldjump"/>
          </p:cNvPr>
          <p:cNvSpPr/>
          <p:nvPr/>
        </p:nvSpPr>
        <p:spPr>
          <a:xfrm>
            <a:off x="8243454" y="6222515"/>
            <a:ext cx="1793287" cy="397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8C95"/>
            </a:solidFill>
          </a:ln>
        </p:spPr>
        <p:txBody>
          <a:bodyPr wrap="square" anchor="ctr">
            <a:noAutofit/>
          </a:bodyPr>
          <a:lstStyle/>
          <a:p>
            <a:pPr marL="0" lvl="1" algn="ctr" hangingPunct="0"/>
            <a:r>
              <a:rPr lang="ru-RU" sz="900" u="sng" dirty="0" smtClean="0">
                <a:hlinkClick r:id="rId3" action="ppaction://hlinksldjump"/>
              </a:rPr>
              <a:t>Роли в процессе</a:t>
            </a:r>
            <a:endParaRPr lang="ru-RU" sz="900" u="sng" dirty="0"/>
          </a:p>
        </p:txBody>
      </p:sp>
      <p:sp>
        <p:nvSpPr>
          <p:cNvPr id="49" name="Прямоугольник 48">
            <a:hlinkClick r:id="rId4" action="ppaction://hlinksldjump"/>
          </p:cNvPr>
          <p:cNvSpPr/>
          <p:nvPr/>
        </p:nvSpPr>
        <p:spPr>
          <a:xfrm>
            <a:off x="6013555" y="6222514"/>
            <a:ext cx="1793287" cy="397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8C95"/>
            </a:solidFill>
          </a:ln>
        </p:spPr>
        <p:txBody>
          <a:bodyPr wrap="square" anchor="ctr">
            <a:noAutofit/>
          </a:bodyPr>
          <a:lstStyle/>
          <a:p>
            <a:pPr marL="0" lvl="1" algn="ctr" hangingPunct="0"/>
            <a:r>
              <a:rPr lang="ru-RU" sz="900" u="sng" dirty="0" smtClean="0"/>
              <a:t>Схема процесса</a:t>
            </a:r>
            <a:endParaRPr lang="ru-RU" sz="900" u="sng" dirty="0"/>
          </a:p>
        </p:txBody>
      </p:sp>
      <p:sp>
        <p:nvSpPr>
          <p:cNvPr id="2" name="TextBox 40"/>
          <p:cNvSpPr txBox="1"/>
          <p:nvPr/>
        </p:nvSpPr>
        <p:spPr>
          <a:xfrm>
            <a:off x="1322176" y="39212"/>
            <a:ext cx="8714565" cy="1146597"/>
          </a:xfrm>
          <a:prstGeom prst="rect">
            <a:avLst/>
          </a:prstGeom>
          <a:noFill/>
        </p:spPr>
        <p:txBody>
          <a:bodyPr wrap="square" lIns="34354" tIns="34354" rIns="34354" bIns="34354" rtlCol="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08836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219792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830748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441705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3054782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3665738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4276695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4887651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СТП СР/09-01-03/ПР02 </a:t>
            </a:r>
            <a:endParaRPr lang="ru-RU" sz="1400" dirty="0" smtClean="0">
              <a:solidFill>
                <a:srgbClr val="008C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действий при выявлении </a:t>
            </a:r>
            <a:endParaRPr lang="ru-RU" sz="1400" dirty="0" smtClean="0">
              <a:solidFill>
                <a:srgbClr val="008C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400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территории предприятий ПАО «СИБУР Холдинг» работников </a:t>
            </a:r>
            <a:endParaRPr lang="ru-RU" sz="1400" dirty="0" smtClean="0">
              <a:solidFill>
                <a:srgbClr val="008C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400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подозрением на состояние опьянения» </a:t>
            </a:r>
          </a:p>
          <a:p>
            <a:pPr algn="ctr"/>
            <a:r>
              <a:rPr lang="ru-RU" sz="14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(редакция </a:t>
            </a:r>
            <a:r>
              <a:rPr lang="en-US" sz="14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4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.0</a:t>
            </a:r>
            <a:r>
              <a:rPr lang="ru-RU" sz="14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TextBox 50"/>
          <p:cNvSpPr txBox="1"/>
          <p:nvPr/>
        </p:nvSpPr>
        <p:spPr>
          <a:xfrm>
            <a:off x="81559" y="102965"/>
            <a:ext cx="2052041" cy="771770"/>
          </a:xfrm>
          <a:prstGeom prst="rect">
            <a:avLst/>
          </a:prstGeom>
          <a:noFill/>
        </p:spPr>
        <p:txBody>
          <a:bodyPr wrap="square" lIns="116604" tIns="58303" rIns="116604" bIns="58303" rtlCol="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08836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219792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830748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441705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3054782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3665738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4276695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4887651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fontAlgn="ctr"/>
            <a:r>
              <a:rPr lang="ru-RU" sz="100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Менеджер процесса                  </a:t>
            </a:r>
          </a:p>
          <a:p>
            <a:pPr fontAlgn="ctr"/>
            <a:r>
              <a:rPr lang="ru-RU" sz="10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функции, </a:t>
            </a:r>
          </a:p>
          <a:p>
            <a:pPr fontAlgn="ctr"/>
            <a:r>
              <a:rPr lang="ru-RU" sz="10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Медицинская безопасность </a:t>
            </a:r>
          </a:p>
          <a:p>
            <a:pPr fontAlgn="ctr"/>
            <a:r>
              <a:rPr lang="ru-RU" sz="11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3451" y="2555756"/>
            <a:ext cx="11808000" cy="600164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wrap="square" rtlCol="0" anchor="ctr">
            <a:spAutoFit/>
          </a:bodyPr>
          <a:lstStyle/>
          <a:p>
            <a:pPr marL="171450" indent="-171450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Настоящий стандарт разработан для определения порядка действий при выявлении работников с подозрением на состояние алкогольного, наркотического или иного токсического опьянения на территории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редприятия ПАО «СИБУР Холдинг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 (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далее - Предприятие), а также единых требований к взаимодействию между подразделениями Предприятия и ответственными должностными лицами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 случае необходимости, возможна адаптация данного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СТП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применения на Предприятии.</a:t>
            </a:r>
            <a:endParaRPr lang="ru-RU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453161" y="1732323"/>
            <a:ext cx="10490098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Трудовой кодекс РФ, Приказ Министерства Здравоохранения РФ от 18.12.2015 N 933н «О порядке проведения медицинского освидетельствования на состояние опьянения (алкогольного, наркотического или иного токсического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)», СТП </a:t>
            </a: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СР/04-07/ПК01 «Политика по применению ключевых правил безопасности», СТП СР/02-04-02/ПР01 «Порядок привлечения работников к дисциплинарной 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ответственности»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33231" y="6469220"/>
            <a:ext cx="5861812" cy="277274"/>
          </a:xfrm>
          <a:prstGeom prst="rect">
            <a:avLst/>
          </a:prstGeom>
          <a:noFill/>
        </p:spPr>
        <p:txBody>
          <a:bodyPr wrap="square" lIns="122191" tIns="61096" rIns="122191" bIns="61096" rtlCol="0">
            <a:spAutoFit/>
          </a:bodyPr>
          <a:lstStyle/>
          <a:p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Разработчик: Морозов </a:t>
            </a:r>
            <a:r>
              <a:rPr lang="ru-RU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М.Д</a:t>
            </a:r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(Медицинская безопасность) 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ятиугольник 25">
            <a:hlinkClick r:id="rId5" action="ppaction://hlinksldjump"/>
          </p:cNvPr>
          <p:cNvSpPr/>
          <p:nvPr/>
        </p:nvSpPr>
        <p:spPr bwMode="auto">
          <a:xfrm>
            <a:off x="10243147" y="6353724"/>
            <a:ext cx="1766727" cy="267214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по процессу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4277" y="1780615"/>
            <a:ext cx="11576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ЛНА, ресурсы: </a:t>
            </a:r>
            <a:endParaRPr lang="ru-RU" sz="1000" dirty="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74277" y="3245960"/>
            <a:ext cx="11799937" cy="236807"/>
          </a:xfrm>
          <a:prstGeom prst="rect">
            <a:avLst/>
          </a:prstGeom>
          <a:solidFill>
            <a:srgbClr val="008C95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 Участники процесса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8037048" y="6240397"/>
            <a:ext cx="412893" cy="372797"/>
            <a:chOff x="4799131" y="5034349"/>
            <a:chExt cx="468000" cy="468000"/>
          </a:xfrm>
          <a:solidFill>
            <a:srgbClr val="008C95"/>
          </a:solidFill>
        </p:grpSpPr>
        <p:sp>
          <p:nvSpPr>
            <p:cNvPr id="44" name="Овал 8"/>
            <p:cNvSpPr/>
            <p:nvPr/>
          </p:nvSpPr>
          <p:spPr bwMode="auto">
            <a:xfrm>
              <a:off x="4799131" y="5034349"/>
              <a:ext cx="468000" cy="468000"/>
            </a:xfrm>
            <a:prstGeom prst="ellipse">
              <a:avLst/>
            </a:prstGeom>
            <a:grpFill/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ru-RU" sz="7200" b="1" dirty="0" smtClean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pic>
          <p:nvPicPr>
            <p:cNvPr id="45" name="Picture 2" descr="C:\Users\Strahovmv\Desktop\РАБОЧИЙ СТОЛ\3. ПАПКИ\01. VA АУТСОРСИНГ ПРЕЗЕНТАЦИЙ\ФОТО\ИКОНКИ\kisspng-the-finger-computer-icons-middle-finger-symbol-user-5acec8a5cf3f14_7934797315235012218489.jp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716" y="5117968"/>
              <a:ext cx="330380" cy="330381"/>
            </a:xfrm>
            <a:prstGeom prst="rect">
              <a:avLst/>
            </a:prstGeom>
            <a:grpFill/>
            <a:ln>
              <a:noFill/>
            </a:ln>
            <a:extLst/>
          </p:spPr>
        </p:pic>
      </p:grpSp>
      <p:sp>
        <p:nvSpPr>
          <p:cNvPr id="51" name="TextBox 49"/>
          <p:cNvSpPr txBox="1"/>
          <p:nvPr/>
        </p:nvSpPr>
        <p:spPr>
          <a:xfrm>
            <a:off x="9456332" y="131967"/>
            <a:ext cx="2515119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08836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219792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830748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441705" indent="2122"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3054782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3665738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4276695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4887651" algn="l" defTabSz="1221913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ru-RU" sz="10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к приказу </a:t>
            </a:r>
          </a:p>
          <a:p>
            <a:pPr algn="r"/>
            <a:r>
              <a:rPr lang="ru-RU" sz="10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0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</a:t>
            </a:r>
            <a:r>
              <a:rPr lang="en-US" sz="10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10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декабря 2023г</a:t>
            </a:r>
            <a:r>
              <a:rPr lang="ru-RU" sz="10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0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№129/СР </a:t>
            </a:r>
            <a:r>
              <a:rPr lang="en-US" sz="10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000" b="0" i="1" dirty="0">
              <a:solidFill>
                <a:srgbClr val="008C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0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ru-RU" sz="100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Владелец процесса</a:t>
            </a:r>
          </a:p>
          <a:p>
            <a:pPr algn="r"/>
            <a:r>
              <a:rPr lang="ru-RU" sz="1000" b="0" i="1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Член Правления - Управляющий директор, Корпоративная безопасность и </a:t>
            </a:r>
            <a:r>
              <a:rPr lang="ru-RU" sz="1000" b="0" i="1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</a:t>
            </a:r>
          </a:p>
          <a:p>
            <a:pPr algn="r"/>
            <a:r>
              <a:rPr lang="ru-RU" sz="11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0" i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b="0" i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100" b="0" i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568218"/>
              </p:ext>
            </p:extLst>
          </p:nvPr>
        </p:nvGraphicFramePr>
        <p:xfrm>
          <a:off x="173056" y="3486675"/>
          <a:ext cx="11801158" cy="25297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00579">
                  <a:extLst>
                    <a:ext uri="{9D8B030D-6E8A-4147-A177-3AD203B41FA5}">
                      <a16:colId xmlns:a16="http://schemas.microsoft.com/office/drawing/2014/main" val="822448956"/>
                    </a:ext>
                  </a:extLst>
                </a:gridCol>
                <a:gridCol w="5900579">
                  <a:extLst>
                    <a:ext uri="{9D8B030D-6E8A-4147-A177-3AD203B41FA5}">
                      <a16:colId xmlns:a16="http://schemas.microsoft.com/office/drawing/2014/main" val="2722852053"/>
                    </a:ext>
                  </a:extLst>
                </a:gridCol>
              </a:tblGrid>
              <a:tr h="421659"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 выявлении работника Предприятия с подозрением на состояние алкогольного опьянения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 выявлении работника Контрагента/ Подрядчика с подозрением на состояние алкогольного опьянения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373180"/>
                  </a:ext>
                </a:extLst>
              </a:tr>
              <a:tr h="31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с подозрением на состояние опьянения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Работник/</a:t>
                      </a: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Представитель Контрагента/ Подрядчика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подозрением на состояние опьянения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630898"/>
                  </a:ext>
                </a:extLst>
              </a:tr>
              <a:tr h="31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ЧОП, старший смены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ЧОП, старший смены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2616"/>
                  </a:ext>
                </a:extLst>
              </a:tr>
              <a:tr h="436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Непосредственный руководитель в рабочее время, вышестоящий руководитель (начальник смены в ночное время, выходные и праздничные дни)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Представитель (ответственное лицо)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Контрагента/ Подрядчика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рабочее время (начальник смены в ночное время, выходные и праздничные дни)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788443"/>
                  </a:ext>
                </a:extLst>
              </a:tr>
              <a:tr h="31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Центра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здоровья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рабочее время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Предприятия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куратор договора (в рабочее время)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249257"/>
                  </a:ext>
                </a:extLst>
              </a:tr>
              <a:tr h="345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 и ПБ</a:t>
                      </a: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Центра здоровья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(в рабочее время)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598808"/>
                  </a:ext>
                </a:extLst>
              </a:tr>
              <a:tr h="31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Ответственный работник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HR-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службы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Работник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 и ПБ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76650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4277" y="6292160"/>
            <a:ext cx="48290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80006"/>
            <a:r>
              <a:rPr lang="ru-RU" sz="1000" i="1" dirty="0">
                <a:latin typeface="Arial"/>
              </a:rPr>
              <a:t>Корпоративный словарь терминов</a:t>
            </a:r>
            <a:r>
              <a:rPr lang="ru-RU" sz="1000" i="1" dirty="0">
                <a:solidFill>
                  <a:srgbClr val="008080"/>
                </a:solidFill>
                <a:latin typeface="Arial"/>
              </a:rPr>
              <a:t>: </a:t>
            </a:r>
            <a:r>
              <a:rPr lang="en-US" sz="1000" i="1" dirty="0">
                <a:solidFill>
                  <a:srgbClr val="008080"/>
                </a:solidFill>
                <a:latin typeface="Arial"/>
                <a:hlinkClick r:id="rId8"/>
              </a:rPr>
              <a:t>https://social.sibur.ru/group/607/files/</a:t>
            </a:r>
            <a:r>
              <a:rPr lang="ru-RU" sz="1000" i="1" dirty="0">
                <a:solidFill>
                  <a:srgbClr val="008080"/>
                </a:solidFill>
                <a:latin typeface="Arial"/>
              </a:rPr>
              <a:t> </a:t>
            </a:r>
            <a:endParaRPr lang="ru-RU" sz="1000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5808790" y="6252193"/>
            <a:ext cx="412893" cy="372797"/>
            <a:chOff x="4799131" y="5034349"/>
            <a:chExt cx="468000" cy="468000"/>
          </a:xfrm>
          <a:solidFill>
            <a:srgbClr val="008C95"/>
          </a:solidFill>
        </p:grpSpPr>
        <p:sp>
          <p:nvSpPr>
            <p:cNvPr id="24" name="Овал 8"/>
            <p:cNvSpPr/>
            <p:nvPr/>
          </p:nvSpPr>
          <p:spPr bwMode="auto">
            <a:xfrm>
              <a:off x="4799131" y="5034349"/>
              <a:ext cx="468000" cy="468000"/>
            </a:xfrm>
            <a:prstGeom prst="ellipse">
              <a:avLst/>
            </a:prstGeom>
            <a:grpFill/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ru-RU" sz="7200" b="1" dirty="0" smtClean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pic>
          <p:nvPicPr>
            <p:cNvPr id="25" name="Picture 2" descr="C:\Users\Strahovmv\Desktop\РАБОЧИЙ СТОЛ\3. ПАПКИ\01. VA АУТСОРСИНГ ПРЕЗЕНТАЦИЙ\ФОТО\ИКОНКИ\kisspng-the-finger-computer-icons-middle-finger-symbol-user-5acec8a5cf3f14_7934797315235012218489.jp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716" y="5117968"/>
              <a:ext cx="330380" cy="330381"/>
            </a:xfrm>
            <a:prstGeom prst="rect">
              <a:avLst/>
            </a:prstGeom>
            <a:grpFill/>
            <a:ln>
              <a:noFill/>
            </a:ln>
            <a:extLst/>
          </p:spPr>
        </p:pic>
      </p:grpSp>
    </p:spTree>
    <p:extLst>
      <p:ext uri="{BB962C8B-B14F-4D97-AF65-F5344CB8AC3E}">
        <p14:creationId xmlns:p14="http://schemas.microsoft.com/office/powerpoint/2010/main" val="21257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>
            <a:spLocks noChangeAspect="1"/>
          </p:cNvSpPr>
          <p:nvPr/>
        </p:nvSpPr>
        <p:spPr>
          <a:xfrm>
            <a:off x="197946" y="89086"/>
            <a:ext cx="11844000" cy="211980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3600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Цели и задачи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197946" y="324597"/>
            <a:ext cx="11844000" cy="1544022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vert="horz" wrap="square" tIns="0" rIns="36000" bIns="0" rtlCol="0" anchor="ctr" anchorCtr="0">
            <a:normAutofit/>
          </a:bodyPr>
          <a:lstStyle/>
          <a:p>
            <a:pPr marL="357188" indent="-174625" defTabSz="271463">
              <a:buClr>
                <a:srgbClr val="008C95"/>
              </a:buClr>
              <a:tabLst>
                <a:tab pos="180975" algn="l"/>
              </a:tabLst>
              <a:defRPr/>
            </a:pP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Цели: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266700" algn="l"/>
                <a:tab pos="361950" algn="l"/>
              </a:tabLst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установление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единого порядка действий при выявлении работника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Контрагента/ Подрядчика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опьянения (алкогольного, наркотического или иного токсического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lvl="0" indent="-174625" defTabSz="271463">
              <a:buClr>
                <a:srgbClr val="008C95"/>
              </a:buClr>
              <a:tabLst>
                <a:tab pos="180975" algn="l"/>
              </a:tabLst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57188" lvl="0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единых критериев, при наличии которых имеются достаточные основания полагать, что работник находится в состоянии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 подлежит направлению на медицинское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освидетельствование (далее – МО);</a:t>
            </a:r>
          </a:p>
          <a:p>
            <a:pPr marL="357188" lvl="0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порядка действий всех участников процесса при выявлении работника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К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онтрагента/ Подрядчика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опьянения;</a:t>
            </a:r>
          </a:p>
          <a:p>
            <a:pPr marL="357188" lvl="0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единых форм документов, подтверждающих фиксацию случаев выявления работников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К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онтрагента/ Подрядчика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опьянения.</a:t>
            </a:r>
            <a:endParaRPr lang="ru-RU" sz="1100" dirty="0" smtClean="0"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>
            <a:spLocks noChangeAspect="1"/>
          </p:cNvSpPr>
          <p:nvPr/>
        </p:nvSpPr>
        <p:spPr>
          <a:xfrm>
            <a:off x="197946" y="1933283"/>
            <a:ext cx="11844000" cy="237250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3600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Общие положения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>
            <a:spLocks noChangeAspect="1"/>
          </p:cNvSpPr>
          <p:nvPr/>
        </p:nvSpPr>
        <p:spPr>
          <a:xfrm>
            <a:off x="197946" y="2194642"/>
            <a:ext cx="11844000" cy="4025106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vert="horz" wrap="square" tIns="0" rIns="36000" bIns="0" rtlCol="0" anchor="ctr" anchorCtr="0">
            <a:noAutofit/>
          </a:bodyPr>
          <a:lstStyle/>
          <a:p>
            <a:pPr marL="357188" lvl="1" indent="-174625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Основными критериями, при наличии которых имеются достаточные основания полагать, что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находится в состоянии алкогольного опьянения и подлежит направлению на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МО, являются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наличие одного или нескольких следующих признаков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запах алкоголя изо рта;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неустойчивость позы;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нарушение речи;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резкое изменение окраски кожных покровов лица;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поведение, не соответствующее обстановке.</a:t>
            </a:r>
          </a:p>
          <a:p>
            <a:pPr marL="357188" indent="-174625" defTabSz="271463">
              <a:buClr>
                <a:srgbClr val="008C95"/>
              </a:buClr>
              <a:buFont typeface="Wingdings" panose="05000000000000000000" pitchFamily="2" charset="2"/>
              <a:buChar char="§"/>
              <a:tabLst>
                <a:tab pos="180975" algn="l"/>
              </a:tabLst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наличие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алкоголя в выдыхаемом воздухе, определяемое техническими средствами индикации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lvl="1" indent="-174625">
              <a:buClr>
                <a:schemeClr val="accent1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3.2.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Характерные признаки наркотического или иного токсического опьянения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(напоминают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алкогольное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опьянение): </a:t>
            </a:r>
          </a:p>
          <a:p>
            <a:pPr marL="357188" lvl="1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изменения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психической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деятельности - неадекватность поведения; заторможенность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, сонливость 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возбуждение; эмоциональная неустойчивость; </a:t>
            </a:r>
          </a:p>
          <a:p>
            <a:pPr marL="357188" lvl="1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изменения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вегетативно-сосудистых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реакций - покраснение/ бледность/ мраморность/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синюшность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кожных покровов; покраснение и воспаление глаз; учащённое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замедленное дыхание; сужение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расширение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зрачков; </a:t>
            </a:r>
          </a:p>
          <a:p>
            <a:pPr marL="357188" lvl="1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нарушения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двигательной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сферы - двигательное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возбуждение 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заторможенность; пошатывание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ходьбе с быстрыми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поворотами; нарушение координации движений; дрожание рук; нарушения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речи 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виде сложностей с произнесением слов и фраз.</a:t>
            </a:r>
          </a:p>
          <a:p>
            <a:pPr marL="357188" lvl="1" indent="-174625">
              <a:buClr>
                <a:schemeClr val="accent1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3.3.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Процедура выявления работника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представителя Контрагента/ Подрядчика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 привлекаемых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Контрагентом/ Подрядчиком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третьих лиц с признаками опьянения, фиксация подобных событий, принятие мер и проведение сопутствующих такому событию мероприятий осуществляется в соответствии с положениями договора, заключенного между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Предприятием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Контрагентом/ Подрядчиком.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lvl="1" indent="-174625">
              <a:buClr>
                <a:schemeClr val="accent1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3.4.</a:t>
            </a: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выявлении работника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57188" lvl="1" indent="-174625">
              <a:buClr>
                <a:schemeClr val="accent1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3.4.1. при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входе на территорию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 КПП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ЧОП устанавливает его личность, должность, докладывает об этом руководителю ЭБ и принимает меры по фиксированию данного происшествия, оставляет на КПП ожидать начала рабочего времени для принятия решения о направлении на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МО;</a:t>
            </a:r>
          </a:p>
          <a:p>
            <a:pPr marL="357188" lvl="1" indent="-174625">
              <a:buClr>
                <a:schemeClr val="accent1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3.4.2. при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выявлении работника Предприятия с подозрением на состояние опьянения на территории Предприятия в рабочее время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работника сопровождает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его к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работникам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ЧОП (на КПП), для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фиксации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данного происшествия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3" name="Пятиугольник 62">
            <a:hlinkClick r:id="rId3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64" name="Пятиугольник 63">
            <a:hlinkClick r:id="rId4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6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89371" y="346259"/>
            <a:ext cx="11844000" cy="5078313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wrap="square" tIns="0" bIns="0" rtlCol="0" anchor="ctr">
            <a:spAutoFit/>
          </a:bodyPr>
          <a:lstStyle/>
          <a:p>
            <a:pPr marL="182563" lvl="1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3.5.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ЧОП (старший смены) заполняет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 об установлении факта выявления работника с признаками опьянения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», незамедлительно оповещает о факте происшествия следующих лиц: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ответственного руководителя </a:t>
            </a:r>
            <a:r>
              <a:rPr lang="ru-RU" sz="1100" dirty="0" err="1">
                <a:latin typeface="Arial" panose="020B0604020202020204" pitchFamily="34" charset="0"/>
                <a:cs typeface="Arial" panose="020B0604020202020204" pitchFamily="34" charset="0"/>
              </a:rPr>
              <a:t>ЭБ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ответственного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ОТ и ПБ; 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руководителя работника; 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представителя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(ответственное лицо) Контрагента/ Подрядчика;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менеджера по охране здоровья Предприятия;</a:t>
            </a:r>
          </a:p>
          <a:p>
            <a:pPr marL="182563" indent="-174625">
              <a:buClr>
                <a:srgbClr val="008C95"/>
              </a:buClr>
              <a:buFont typeface="Wingdings" panose="05000000000000000000" pitchFamily="2" charset="2"/>
              <a:buChar char="§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ответственного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работника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службы.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3.6.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наличии ЦЗ, работник с подозрением на состояние опьянения сопровождается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ЧОП или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руководителем работника в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ЦЗ, на первичный осмотр дежурным медицинским работником для определения наличия признаков опьянения, а также для исключения состояний, связанных с острыми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и/ или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впервые возникшими заболеваниями, травмами, отравлениями, угрожающим жизни и здоровью подозреваемого. В рамках медицинского осмотра проводится тестирование на наличие паров алкоголя в выдыхаемом воздухе на алкотестере или на терминале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ЭСМО и при положительном результате заполняется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 об установлении факта выявления работника с признаками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опьянения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3.7.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отсутствии ЦЗ на Предприятии или в нерабочее время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ЦЗ - тестирование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 наличие паров алкоголя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 применением </a:t>
            </a:r>
            <a:r>
              <a:rPr lang="ru-RU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алкотестера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проводит работник ЧОП. 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3.8.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 случае положительного результата </a:t>
            </a:r>
            <a:r>
              <a:rPr lang="ru-RU" sz="1100" dirty="0" err="1">
                <a:latin typeface="Arial" panose="020B0604020202020204" pitchFamily="34" charset="0"/>
                <a:cs typeface="Arial" panose="020B0604020202020204" pitchFamily="34" charset="0"/>
              </a:rPr>
              <a:t>алкотестирования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/ или наличии признаков опьянения,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работника или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иное уполномоченное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работодателем лицо,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незамедлительно заполняет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Направление на медицинское освидетельствование на состояние опьянения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», организовывает направление данного работника для проведения МО (в сопровождении назначенного ответственного представителя работодателя) в медицинское учреждение, лицензированное на проведение освидетельствования на состояния алкогольного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наркотического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иного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токсического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опьянения,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или ЦЗ Предприятия, имеющий такую лицензию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3.9. МО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проводится при наличии у лица, в отношении которого оно проводится, документа, удостоверяющего личность, а при отсутствии такого документа - на основании 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Направления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на медицинское освидетельствование на состояние опьянения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3.10.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отказе работника от медицинского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освидетельствования*,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прохождения МО на любом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этапе: 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	3.10.1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работника в присутствии двух свидетелей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заполняет 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об отказе работника от медицинского освидетельствования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 с ознакомлением работника. При отказе работника ознакомится (под подпись) с 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об отказе работника от медицинского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освидетельствования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», в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присутствии двух свидетелей акт зачитывается работнику вслух, с фиксацией данного события в акте и подписью двух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свидетелей. 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	3.10.2</a:t>
            </a:r>
            <a:r>
              <a:rPr lang="ru-RU" sz="11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основании 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об установлении факта выявления работника с признаками опьянения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», «</a:t>
            </a:r>
            <a:r>
              <a:rPr lang="ru-RU" sz="1100" u="sng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Пояснений свидетелей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 наличии признаков опьянения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непосредственный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руководитель передает документы ответственному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работнику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службы для подготовки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100" u="sng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Приказа </a:t>
            </a:r>
            <a:r>
              <a:rPr lang="ru-RU" sz="1100" u="sng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». 	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		3.10.3.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 выходные и нерабочие праздничные дни, а также с понедельника по пятницу в период с 17:00 (в пятницу с 16:00) до 8:00 следующего дня ) начальник смены, на основании </a:t>
            </a:r>
            <a:r>
              <a:rPr lang="ru-RU" sz="1100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100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Акта об установлении факта выявления работника с признаками </a:t>
            </a:r>
            <a:r>
              <a:rPr lang="ru-RU" sz="1100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опьянения</a:t>
            </a:r>
            <a:r>
              <a:rPr lang="ru-RU" sz="1100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1100" u="sng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100" u="sng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«Пояснений свидетелей</a:t>
            </a:r>
            <a:r>
              <a:rPr lang="ru-RU" sz="1100" u="sng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самостоятельно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оформляет и подписывает (на основании доверенности/ должностной инструкции)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 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</a:p>
          <a:p>
            <a:pPr marL="182563" indent="-174625">
              <a:buClr>
                <a:srgbClr val="008C95"/>
              </a:buClr>
            </a:pPr>
            <a:endParaRPr lang="ru-RU" sz="1100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ятиугольник 14">
            <a:hlinkClick r:id="rId3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16" name="Пятиугольник 15">
            <a:hlinkClick r:id="rId4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9371" y="135034"/>
            <a:ext cx="11844000" cy="211225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Общие положения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9371" y="5939176"/>
            <a:ext cx="11793798" cy="430887"/>
          </a:xfrm>
          <a:prstGeom prst="rect">
            <a:avLst/>
          </a:prstGeom>
          <a:noFill/>
          <a:ln>
            <a:solidFill>
              <a:srgbClr val="008C95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*Отказом </a:t>
            </a:r>
            <a:r>
              <a:rPr lang="ru-RU" sz="1050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медицинского освидетельствования является  действие или бездействие работника с признаками опьянения, в результате которого МО не состоялось или не получен «Акт медицинского </a:t>
            </a:r>
            <a:r>
              <a:rPr lang="ru-RU" sz="1050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освидетельствования»</a:t>
            </a:r>
            <a:endParaRPr lang="ru-RU" sz="1050" dirty="0">
              <a:solidFill>
                <a:srgbClr val="008C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255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7181" y="327889"/>
            <a:ext cx="11844000" cy="5001369"/>
          </a:xfrm>
          <a:prstGeom prst="rect">
            <a:avLst/>
          </a:prstGeom>
          <a:solidFill>
            <a:srgbClr val="E7EEEF"/>
          </a:solidFill>
          <a:ln w="19050">
            <a:solidFill>
              <a:srgbClr val="008C95"/>
            </a:solidFill>
          </a:ln>
        </p:spPr>
        <p:txBody>
          <a:bodyPr wrap="square" rtlCol="0" anchor="ctr">
            <a:spAutoFit/>
          </a:bodyPr>
          <a:lstStyle/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3.11. В случае согласия работника на прохождение медицинского освидетельствования:</a:t>
            </a:r>
          </a:p>
          <a:p>
            <a:pPr marL="182563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	3.11.1. Работник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подозрением на состояние опьянения в кратчайшие сроки в сопровождении представителя работодателя (непосредственного руководителя / начальника смены, другого назначенного руководителем ответственного лица) на автотранспорте Предприятия доставляется в медицинскую организацию, проводящую МО. МО должно быть проведено не позднее 2-х часов от момента выявления признаков опьянения. При отсутствии возможности проведения МО в указанный срок в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 об установлении факта выявления работника с признаками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опьянения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 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делается отметка с указанием причины несоблюдения сроков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МО, работник направляется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 МО 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любом случае.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отсутствии паспорта у работника, направленного на МО, освидетельствование проводиться на основании другого документа, подтверждающего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личность или на основании письменного направления работодателя.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lvl="1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	3.11.2. После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прохождения МО, работник с признаками опьянения должен 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кратчайшее время любым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доступным способом предоставить непосредственному руководителю или сопровождающему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лицу оригинал «Акт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медицинского освидетельствования»,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выданный медицинской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организацией,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имеющей лицензию на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проведение освидетельствования на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состояние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алкогольного и/ или наркотического опьянения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lvl="1" indent="-174625">
              <a:buClr>
                <a:srgbClr val="008C95"/>
              </a:buClr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	3.11.3. На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основании полученного «Акта медицинского освидетельствования», подтверждающего состояние опьянения работника,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работника принимает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решение о не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допуске работника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к работе в текущую рабочую смену и затем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 передает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документы ответственному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работнику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службы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(в рабочее время работников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службы) для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подготовки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Приказа 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</a:p>
          <a:p>
            <a:pPr marL="182563" lvl="1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		3.11.4. В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выходные и нерабочие праздничные дни, а также с понедельника по пятницу в период с 17:00 (в пятницу с 16:00) до 8:00 следующего дня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начальник смены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(непосредственный руководитель) самостоятельно оформляет и подписывает (на основании имеющейся доверенности/ должностной инструкции) «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 об отстранении от работы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lvl="1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3.12. Работника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знакомят с 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об отстранении от работы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 под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подпись. В случае отказа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ознакомится с приказом под подпись, в присутствии двух свидетелей приказ зачитывается работнику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вслух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 соответствующей отметкой в приказе и подписью двух свидетелей. Работник отстраняется от работы на текущую рабочую смену. В табеле учета рабочего времени необходимо зафиксировать период, фактически отработанный работником до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времени окончания МО/ составления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об отказе работника от медицинского освидетельствования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Срок отстранения отмечается в табеле путем проставления буквенного (</a:t>
            </a:r>
            <a:r>
              <a:rPr lang="ru-RU" sz="1100" dirty="0" err="1">
                <a:latin typeface="Arial" panose="020B0604020202020204" pitchFamily="34" charset="0"/>
                <a:cs typeface="Arial" panose="020B0604020202020204" pitchFamily="34" charset="0"/>
              </a:rPr>
              <a:t>НБ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) (отстранение от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работы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недопущение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к работе) по причинам, предусмотренным законодательством. В ближайший рабочий день «</a:t>
            </a:r>
            <a:r>
              <a:rPr lang="ru-RU" sz="1100" u="sng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 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 с соответствующей отметкой  об ознакомлении работника или об отказе ознакомиться с «</a:t>
            </a:r>
            <a:r>
              <a:rPr lang="ru-RU" sz="1100" u="sng" dirty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Приказом об отстранении от работы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», а также информация о фактически отработанном работником времени до момента отстранения от работы передается ответственному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работнику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HR для заведения в учетную систему и отражения в табеле.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3.13. На основании «Акта медицинского освидетельствования» и/ или «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Акта об установлении факта выявления работника с признаками опьянения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 и «</a:t>
            </a:r>
            <a:r>
              <a:rPr lang="ru-RU" sz="1100" u="sng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Пояснений свидетелей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»,</a:t>
            </a: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подтверждающих нахождение работника Предприятия в состоянии опьянения, руководитель работника составляет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«</a:t>
            </a:r>
            <a:r>
              <a:rPr lang="ru-RU" sz="1100" u="sng" dirty="0" smtClean="0">
                <a:solidFill>
                  <a:srgbClr val="008C95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Акт о нарушении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»</a:t>
            </a: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 инициирует процесс вынесения дисциплинарного взыскания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 СТП СР/02-04-02/</a:t>
            </a:r>
            <a:r>
              <a:rPr lang="ru-RU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ПР01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82563" lvl="1" indent="-174625">
              <a:buClr>
                <a:srgbClr val="008C95"/>
              </a:buClr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3.14.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получении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«Акта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медицинского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освидетельствования»,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 подтверждающего состояние опьянения, работник Предприятия допускается до работы.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lvl="1" indent="-174625">
              <a:buClr>
                <a:srgbClr val="008C95"/>
              </a:buClr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 допускается блокировка пропуска (не допуск работника на работу) в последующие рабочие дни (смены) после устранения обстоятельств, явившихся основанием для отстранения от работы. </a:t>
            </a: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7181" y="111889"/>
            <a:ext cx="11844000" cy="216000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Общие положения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ятиугольник 13">
            <a:hlinkClick r:id="rId4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8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ятиугольник 13">
            <a:hlinkClick r:id="rId2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15" name="Пятиугольник 14">
            <a:hlinkClick r:id="rId3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160" y="184688"/>
            <a:ext cx="11844000" cy="216000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Роли в процессе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DBEECF2B-F298-4E00-B7D3-AB30D89C78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05941"/>
              </p:ext>
            </p:extLst>
          </p:nvPr>
        </p:nvGraphicFramePr>
        <p:xfrm>
          <a:off x="173160" y="431688"/>
          <a:ext cx="11843999" cy="1821815"/>
        </p:xfrm>
        <a:graphic>
          <a:graphicData uri="http://schemas.openxmlformats.org/drawingml/2006/table">
            <a:tbl>
              <a:tblPr firstRow="1" bandRow="1"/>
              <a:tblGrid>
                <a:gridCol w="1930117">
                  <a:extLst>
                    <a:ext uri="{9D8B030D-6E8A-4147-A177-3AD203B41FA5}">
                      <a16:colId xmlns:a16="http://schemas.microsoft.com/office/drawing/2014/main" val="2786733921"/>
                    </a:ext>
                  </a:extLst>
                </a:gridCol>
                <a:gridCol w="9913882">
                  <a:extLst>
                    <a:ext uri="{9D8B030D-6E8A-4147-A177-3AD203B41FA5}">
                      <a16:colId xmlns:a16="http://schemas.microsoft.com/office/drawing/2014/main" val="3605220652"/>
                    </a:ext>
                  </a:extLst>
                </a:gridCol>
              </a:tblGrid>
              <a:tr h="254276"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Роли в процессе</a:t>
                      </a:r>
                      <a:endParaRPr lang="ru-RU" sz="11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1100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C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69805"/>
                  </a:ext>
                </a:extLst>
              </a:tr>
              <a:tr h="418806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ru-RU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</a:t>
                      </a:r>
                      <a:endParaRPr lang="ru-RU" sz="11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Физическое лицо, вступившее в трудовые правоотношения с работодателем, у которого выявлены признаки опьянения (алкогольного, наркотического или иного токсического)</a:t>
                      </a:r>
                      <a:endParaRPr lang="ru-RU" sz="1100" u="none" strike="noStrike" kern="12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902553"/>
                  </a:ext>
                </a:extLst>
              </a:tr>
              <a:tr h="338410"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marR="0" lvl="0" indent="0" algn="l" defTabSz="93743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работника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C9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Физическое лицо - непосредственный руководитель или вышестоящий руководитель работника (начальник смены в выходные и нерабочие праздничные дни, а также с понедельника по пятницу в период с 17:00 (в пятницу с 16:00) до 8:00 следующего дня 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284760"/>
                  </a:ext>
                </a:extLst>
              </a:tr>
              <a:tr h="254276"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algn="l" fontAlgn="ctr"/>
                      <a:r>
                        <a:rPr lang="ru-RU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</a:t>
                      </a:r>
                      <a:r>
                        <a:rPr lang="ru-RU" sz="110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ЧОП</a:t>
                      </a:r>
                      <a:endParaRPr lang="ru-RU" sz="11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C9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marR="0" lvl="0" indent="0" algn="l" defTabSz="9374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организации, оказывающей охранные услуги (ЧОП) на договорной основе с Предприятием</a:t>
                      </a:r>
                      <a:endParaRPr lang="en-US" sz="11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695250"/>
                  </a:ext>
                </a:extLst>
              </a:tr>
              <a:tr h="275314"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algn="l" fontAlgn="ctr"/>
                      <a:r>
                        <a:rPr lang="ru-RU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 Центра Здоровья</a:t>
                      </a:r>
                      <a:endParaRPr lang="ru-RU" sz="110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>
                      <a:lvl1pPr marL="0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68714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37432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406147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74863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343579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812298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81011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749726" algn="l" defTabSz="937432" rtl="0" eaLnBrk="1" latinLnBrk="0" hangingPunct="1">
                        <a:defRPr sz="184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3600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225"/>
                        </a:spcBef>
                        <a:spcAft>
                          <a:spcPts val="2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Медицинский работник (врач, фельдшер) – работник медицинской организации, оказывающей медицинские услуги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договорной основе с Предприятием,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территории Предприятия и в соответствии с действующей лицензией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669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40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ятиугольник 7">
            <a:hlinkClick r:id="rId2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12192000" cy="216000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Описание процесса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63" y="278135"/>
            <a:ext cx="12010274" cy="62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3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>
            <a:hlinkClick r:id="rId2" action="ppaction://hlinksldjump"/>
          </p:cNvPr>
          <p:cNvSpPr/>
          <p:nvPr/>
        </p:nvSpPr>
        <p:spPr bwMode="auto">
          <a:xfrm flipH="1">
            <a:off x="8806903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Назад</a:t>
            </a:r>
          </a:p>
        </p:txBody>
      </p:sp>
      <p:sp>
        <p:nvSpPr>
          <p:cNvPr id="3" name="Пятиугольник 2">
            <a:hlinkClick r:id="" action="ppaction://noaction"/>
          </p:cNvPr>
          <p:cNvSpPr/>
          <p:nvPr/>
        </p:nvSpPr>
        <p:spPr bwMode="auto">
          <a:xfrm>
            <a:off x="10395036" y="6521662"/>
            <a:ext cx="1588133" cy="237028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charset="0"/>
              </a:rPr>
              <a:t>Далее</a:t>
            </a:r>
            <a:endParaRPr lang="ru-RU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49" y="147348"/>
            <a:ext cx="11785221" cy="216000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Приложение №1</a:t>
            </a:r>
            <a:endParaRPr lang="ru-RU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950998"/>
              </p:ext>
            </p:extLst>
          </p:nvPr>
        </p:nvGraphicFramePr>
        <p:xfrm>
          <a:off x="197947" y="679176"/>
          <a:ext cx="11803553" cy="5265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3759">
                  <a:extLst>
                    <a:ext uri="{9D8B030D-6E8A-4147-A177-3AD203B41FA5}">
                      <a16:colId xmlns:a16="http://schemas.microsoft.com/office/drawing/2014/main" val="160803806"/>
                    </a:ext>
                  </a:extLst>
                </a:gridCol>
                <a:gridCol w="9369794">
                  <a:extLst>
                    <a:ext uri="{9D8B030D-6E8A-4147-A177-3AD203B41FA5}">
                      <a16:colId xmlns:a16="http://schemas.microsoft.com/office/drawing/2014/main" val="1340534249"/>
                    </a:ext>
                  </a:extLst>
                </a:gridCol>
              </a:tblGrid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КПБ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Ключевые Правила Безопасности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613786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КПП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Контрольно- </a:t>
                      </a: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пропускной пункт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716376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Медицинское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освидетельствование 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состояния алкогольного и/ или наркотического опьянения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028959"/>
                  </a:ext>
                </a:extLst>
              </a:tr>
              <a:tr h="413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Руководитель работника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Непосредственный руководитель или вышестоящий руководитель работника (начальник смены в выходные и нерабочие праздничные дни, а также с понедельника по пятницу в период с 17:00 (в пятницу с 16:00) до 8:00 следующего дня 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514386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Ответственный работник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HR-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службы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87201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и ПБ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Охрана труда и </a:t>
                      </a:r>
                      <a:r>
                        <a:rPr lang="ru-RU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промышленная безопасность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497602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РФ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551724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Трудовой кодекс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4155455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ЦЗ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здоровья (здравпункт)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892003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ЧОП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Частное охранное предприятие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758932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ЭБ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Экономическая безопасность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811544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 marL="161925" indent="-144145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61925" algn="l"/>
                        </a:tabLst>
                      </a:pPr>
                      <a:r>
                        <a:rPr lang="ru-RU" sz="1100" b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ЭСМО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Электронная система медицинского осмотра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077798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 marL="0" indent="-144145" algn="l" defTabSz="914400" rtl="0" eaLnBrk="1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61925" algn="l"/>
                        </a:tabLst>
                      </a:pP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Алкотестер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Техническое средство измерения выдыхаемого воздуха на наличие алкоголя, тип которого внесен в Федеральный информационный фонд по обеспечению единства измерений, обеспечивающее измерение концентрации абсолютного этилового спирта в выдыхаемом воздухе и поверенное в установленном законом порядке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70597"/>
                  </a:ext>
                </a:extLst>
              </a:tr>
              <a:tr h="359440">
                <a:tc>
                  <a:txBody>
                    <a:bodyPr/>
                    <a:lstStyle/>
                    <a:p>
                      <a:pPr marL="0" indent="-144145" algn="l" defTabSz="914400" rtl="0" eaLnBrk="1" latinLnBrk="0" hangingPunct="1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61925" algn="l"/>
                        </a:tabLs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Отказ работника от медицинского освидетельствования 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Действие или бездействие работника с признаками опьянения, в результате которого МО не состоялось и не получен «Акт медицинского освидетельствования».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76359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97947" y="6248189"/>
            <a:ext cx="2505814" cy="26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i="1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Термины корпоративного </a:t>
            </a:r>
            <a:r>
              <a:rPr lang="ru-RU" sz="1100" i="1" u="sng" dirty="0" smtClean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словаря</a:t>
            </a:r>
            <a:endParaRPr lang="ru-RU" sz="1100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47" y="434844"/>
            <a:ext cx="11785221" cy="237394"/>
          </a:xfrm>
          <a:prstGeom prst="rect">
            <a:avLst/>
          </a:prstGeom>
          <a:solidFill>
            <a:srgbClr val="008C95"/>
          </a:solidFill>
          <a:ln w="25400" cap="flat" cmpd="sng" algn="ctr">
            <a:solidFill>
              <a:srgbClr val="008C9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09600" lvl="1" indent="-6096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Термины, определения и сокращения</a:t>
            </a:r>
            <a:endParaRPr lang="ru-RU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96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8C95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8989</TotalTime>
  <Words>2147</Words>
  <Application>Microsoft Office PowerPoint</Application>
  <PresentationFormat>Широкоэкранный</PresentationFormat>
  <Paragraphs>146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Морозов Михаил Дмитриевич</dc:creator>
  <cp:lastModifiedBy>Двойнев Илья Владимирович</cp:lastModifiedBy>
  <cp:revision>423</cp:revision>
  <cp:lastPrinted>2022-12-15T11:49:52Z</cp:lastPrinted>
  <dcterms:created xsi:type="dcterms:W3CDTF">2021-03-24T07:53:37Z</dcterms:created>
  <dcterms:modified xsi:type="dcterms:W3CDTF">2024-08-13T11:22:41Z</dcterms:modified>
</cp:coreProperties>
</file>