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186" r:id="rId5"/>
  </p:sldMasterIdLst>
  <p:notesMasterIdLst>
    <p:notesMasterId r:id="rId7"/>
  </p:notesMasterIdLst>
  <p:handoutMasterIdLst>
    <p:handoutMasterId r:id="rId8"/>
  </p:handoutMasterIdLst>
  <p:sldIdLst>
    <p:sldId id="401" r:id="rId6"/>
  </p:sldIdLst>
  <p:sldSz cx="9906000" cy="6858000" type="A4"/>
  <p:notesSz cx="6797675" cy="9928225"/>
  <p:custDataLst>
    <p:tags r:id="rId9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24">
          <p15:clr>
            <a:srgbClr val="A4A3A4"/>
          </p15:clr>
        </p15:guide>
        <p15:guide id="2" orient="horz" pos="4182">
          <p15:clr>
            <a:srgbClr val="A4A3A4"/>
          </p15:clr>
        </p15:guide>
        <p15:guide id="3" pos="180">
          <p15:clr>
            <a:srgbClr val="A4A3A4"/>
          </p15:clr>
        </p15:guide>
        <p15:guide id="4" pos="607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Исаков Александр Владимирович" initials="ИАВ" lastIdx="4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E2E4"/>
    <a:srgbClr val="C00000"/>
    <a:srgbClr val="008C95"/>
    <a:srgbClr val="F58A1F"/>
    <a:srgbClr val="808080"/>
    <a:srgbClr val="99CC00"/>
    <a:srgbClr val="FFC000"/>
    <a:srgbClr val="DFDFDF"/>
    <a:srgbClr val="FCE2C7"/>
    <a:srgbClr val="FFEF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Светлый стиль 2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Средний стиль 1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Средний стиль 3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ABFCF23-3B69-468F-B69F-88F6DE6A72F2}" styleName="Средний стиль 1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22838BEF-8BB2-4498-84A7-C5851F593DF1}" styleName="Средний стиль 4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618" autoAdjust="0"/>
    <p:restoredTop sz="89803" autoAdjust="0"/>
  </p:normalViewPr>
  <p:slideViewPr>
    <p:cSldViewPr snapToGrid="0">
      <p:cViewPr varScale="1">
        <p:scale>
          <a:sx n="97" d="100"/>
          <a:sy n="97" d="100"/>
        </p:scale>
        <p:origin x="72" y="90"/>
      </p:cViewPr>
      <p:guideLst>
        <p:guide orient="horz" pos="624"/>
        <p:guide orient="horz" pos="4182"/>
        <p:guide pos="180"/>
        <p:guide pos="6078"/>
      </p:guideLst>
    </p:cSldViewPr>
  </p:slideViewPr>
  <p:outlineViewPr>
    <p:cViewPr>
      <p:scale>
        <a:sx n="33" d="100"/>
        <a:sy n="33" d="100"/>
      </p:scale>
      <p:origin x="0" y="726"/>
    </p:cViewPr>
  </p:outlineViewPr>
  <p:notesTextViewPr>
    <p:cViewPr>
      <p:scale>
        <a:sx n="75" d="100"/>
        <a:sy n="75" d="100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-3828" y="-78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1.xml"/><Relationship Id="rId10" Type="http://schemas.openxmlformats.org/officeDocument/2006/relationships/commentAuthors" Target="commentAuthors.xml"/><Relationship Id="rId44" Type="http://schemas.microsoft.com/office/2015/10/relationships/revisionInfo" Target="revisionInfo.xml"/><Relationship Id="rId4" Type="http://schemas.openxmlformats.org/officeDocument/2006/relationships/customXml" Target="../customXml/item4.xml"/><Relationship Id="rId9" Type="http://schemas.openxmlformats.org/officeDocument/2006/relationships/tags" Target="tags/tag1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411"/>
          </a:xfrm>
          <a:prstGeom prst="rect">
            <a:avLst/>
          </a:prstGeom>
        </p:spPr>
        <p:txBody>
          <a:bodyPr vert="horz" lIns="91303" tIns="45651" rIns="91303" bIns="45651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303" tIns="45651" rIns="91303" bIns="45651" rtlCol="0"/>
          <a:lstStyle>
            <a:lvl1pPr algn="r">
              <a:defRPr sz="1200"/>
            </a:lvl1pPr>
          </a:lstStyle>
          <a:p>
            <a:fld id="{39C08B40-76F4-4574-A2E9-FC2E8E3C3F7F}" type="datetimeFigureOut">
              <a:rPr lang="ru-RU" smtClean="0"/>
              <a:t>13.08.2024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1" y="9430091"/>
            <a:ext cx="2945659" cy="496411"/>
          </a:xfrm>
          <a:prstGeom prst="rect">
            <a:avLst/>
          </a:prstGeom>
        </p:spPr>
        <p:txBody>
          <a:bodyPr vert="horz" lIns="91303" tIns="45651" rIns="91303" bIns="45651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303" tIns="45651" rIns="91303" bIns="45651" rtlCol="0" anchor="b"/>
          <a:lstStyle>
            <a:lvl1pPr algn="r">
              <a:defRPr sz="1200"/>
            </a:lvl1pPr>
          </a:lstStyle>
          <a:p>
            <a:fld id="{F18C9466-0FDB-4D5F-8F67-8230A54650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18384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411"/>
          </a:xfrm>
          <a:prstGeom prst="rect">
            <a:avLst/>
          </a:prstGeom>
        </p:spPr>
        <p:txBody>
          <a:bodyPr vert="horz" lIns="91303" tIns="45651" rIns="91303" bIns="45651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303" tIns="45651" rIns="91303" bIns="45651" rtlCol="0"/>
          <a:lstStyle>
            <a:lvl1pPr algn="r">
              <a:defRPr sz="1200"/>
            </a:lvl1pPr>
          </a:lstStyle>
          <a:p>
            <a:fld id="{E4903D09-D85A-4594-9EA3-CBA54C90E794}" type="datetimeFigureOut">
              <a:rPr lang="ru-RU" smtClean="0"/>
              <a:t>13.08.2024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711200" y="744538"/>
            <a:ext cx="53752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03" tIns="45651" rIns="91303" bIns="45651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303" tIns="45651" rIns="91303" bIns="45651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30091"/>
            <a:ext cx="2945659" cy="496411"/>
          </a:xfrm>
          <a:prstGeom prst="rect">
            <a:avLst/>
          </a:prstGeom>
        </p:spPr>
        <p:txBody>
          <a:bodyPr vert="horz" lIns="91303" tIns="45651" rIns="91303" bIns="45651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303" tIns="45651" rIns="91303" bIns="45651" rtlCol="0" anchor="b"/>
          <a:lstStyle>
            <a:lvl1pPr algn="r">
              <a:defRPr sz="1200"/>
            </a:lvl1pPr>
          </a:lstStyle>
          <a:p>
            <a:fld id="{8AF56DA7-AAD7-473E-A78B-09A07C1CFD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38567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baseline="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56DA7-AAD7-473E-A78B-09A07C1CFD8C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42956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5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4.bin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итульный-ПАО «СИБУР Холдинг»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130801" y="1991788"/>
            <a:ext cx="5582235" cy="1426895"/>
          </a:xfrm>
        </p:spPr>
        <p:txBody>
          <a:bodyPr tIns="0" rIns="0" bIns="0"/>
          <a:lstStyle>
            <a:lvl1pPr algn="l">
              <a:defRPr sz="2400" b="1"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130819" y="4170873"/>
            <a:ext cx="5582523" cy="935966"/>
          </a:xfrm>
        </p:spPr>
        <p:txBody>
          <a:bodyPr tIns="0" rIns="0" bIns="0"/>
          <a:lstStyle>
            <a:lvl1pPr marL="0" indent="0" algn="l">
              <a:buNone/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Фамилия Имя Отчество</a:t>
            </a:r>
          </a:p>
          <a:p>
            <a:r>
              <a:rPr lang="ru-RU" dirty="0" smtClean="0"/>
              <a:t>Должность, подразделение/функция, </a:t>
            </a:r>
            <a:br>
              <a:rPr lang="ru-RU" dirty="0" smtClean="0"/>
            </a:br>
            <a:r>
              <a:rPr lang="ru-RU" dirty="0" smtClean="0"/>
              <a:t>название организации </a:t>
            </a:r>
          </a:p>
        </p:txBody>
      </p:sp>
      <p:pic>
        <p:nvPicPr>
          <p:cNvPr id="7" name="Изображение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8126" y="1034091"/>
            <a:ext cx="3456989" cy="465934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0839" y="446450"/>
            <a:ext cx="1644322" cy="310743"/>
          </a:xfrm>
          <a:prstGeom prst="rect">
            <a:avLst/>
          </a:prstGeom>
        </p:spPr>
      </p:pic>
      <p:sp>
        <p:nvSpPr>
          <p:cNvPr id="14" name="Текст 13"/>
          <p:cNvSpPr>
            <a:spLocks noGrp="1"/>
          </p:cNvSpPr>
          <p:nvPr>
            <p:ph type="body" sz="quarter" idx="19" hasCustomPrompt="1"/>
          </p:nvPr>
        </p:nvSpPr>
        <p:spPr>
          <a:xfrm>
            <a:off x="4130839" y="5271294"/>
            <a:ext cx="5575135" cy="582613"/>
          </a:xfrm>
        </p:spPr>
        <p:txBody>
          <a:bodyPr/>
          <a:lstStyle>
            <a:lvl1pPr>
              <a:defRPr sz="12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defRPr sz="120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</a:lstStyle>
          <a:p>
            <a:r>
              <a:rPr lang="ru-RU" dirty="0" smtClean="0"/>
              <a:t>Название мероприятия</a:t>
            </a:r>
            <a:br>
              <a:rPr lang="ru-RU" dirty="0" smtClean="0"/>
            </a:br>
            <a:r>
              <a:rPr lang="ru-RU" dirty="0" smtClean="0"/>
              <a:t>1 января 2018 г.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4008036" y="6022681"/>
            <a:ext cx="238366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500" b="1" dirty="0" smtClean="0">
                <a:solidFill>
                  <a:schemeClr val="accent1"/>
                </a:solidFill>
              </a:rPr>
              <a:t>ПАО «СИБУР Холдинг»</a:t>
            </a:r>
            <a:endParaRPr lang="ru-RU" sz="1500" b="1" dirty="0">
              <a:solidFill>
                <a:schemeClr val="accent1"/>
              </a:solidFill>
            </a:endParaRPr>
          </a:p>
        </p:txBody>
      </p:sp>
      <p:cxnSp>
        <p:nvCxnSpPr>
          <p:cNvPr id="20" name="Прямая соединительная линия 19"/>
          <p:cNvCxnSpPr/>
          <p:nvPr/>
        </p:nvCxnSpPr>
        <p:spPr bwMode="auto">
          <a:xfrm>
            <a:off x="0" y="6189205"/>
            <a:ext cx="4011855" cy="0"/>
          </a:xfrm>
          <a:prstGeom prst="line">
            <a:avLst/>
          </a:prstGeom>
          <a:solidFill>
            <a:schemeClr val="accent1"/>
          </a:solidFill>
          <a:ln w="47625" cap="flat" cmpd="sng" algn="ctr"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68000">
                  <a:schemeClr val="accent1">
                    <a:tint val="44500"/>
                    <a:satMod val="160000"/>
                  </a:schemeClr>
                </a:gs>
                <a:gs pos="100000">
                  <a:schemeClr val="bg1"/>
                </a:gs>
              </a:gsLst>
              <a:lin ang="108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Прямая соединительная линия 20"/>
          <p:cNvCxnSpPr>
            <a:endCxn id="18" idx="3"/>
          </p:cNvCxnSpPr>
          <p:nvPr/>
        </p:nvCxnSpPr>
        <p:spPr bwMode="auto">
          <a:xfrm flipH="1">
            <a:off x="6391702" y="6184264"/>
            <a:ext cx="3514298" cy="0"/>
          </a:xfrm>
          <a:prstGeom prst="line">
            <a:avLst/>
          </a:prstGeom>
          <a:solidFill>
            <a:schemeClr val="accent1"/>
          </a:solidFill>
          <a:ln w="47625" cap="flat" cmpd="sng" algn="ctr"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68000">
                  <a:schemeClr val="accent1">
                    <a:tint val="44500"/>
                    <a:satMod val="160000"/>
                  </a:schemeClr>
                </a:gs>
                <a:gs pos="100000">
                  <a:schemeClr val="bg1"/>
                </a:gs>
              </a:gsLst>
              <a:lin ang="108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4348892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рило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Прямая соединительная линия 10"/>
          <p:cNvCxnSpPr>
            <a:cxnSpLocks/>
          </p:cNvCxnSpPr>
          <p:nvPr/>
        </p:nvCxnSpPr>
        <p:spPr bwMode="auto">
          <a:xfrm>
            <a:off x="683926" y="2174550"/>
            <a:ext cx="2119658" cy="0"/>
          </a:xfrm>
          <a:prstGeom prst="line">
            <a:avLst/>
          </a:prstGeom>
          <a:solidFill>
            <a:srgbClr val="008080"/>
          </a:solidFill>
          <a:ln w="12700" cap="flat" cmpd="sng" algn="ctr">
            <a:solidFill>
              <a:srgbClr val="00808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Прямая соединительная линия 16"/>
          <p:cNvCxnSpPr>
            <a:cxnSpLocks/>
          </p:cNvCxnSpPr>
          <p:nvPr/>
        </p:nvCxnSpPr>
        <p:spPr bwMode="auto">
          <a:xfrm>
            <a:off x="672432" y="2174550"/>
            <a:ext cx="2891427" cy="0"/>
          </a:xfrm>
          <a:prstGeom prst="line">
            <a:avLst/>
          </a:prstGeom>
          <a:solidFill>
            <a:srgbClr val="008080"/>
          </a:solidFill>
          <a:ln w="12700" cap="flat" cmpd="sng" algn="ctr">
            <a:solidFill>
              <a:srgbClr val="00808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" name="Текст 18"/>
          <p:cNvSpPr>
            <a:spLocks noGrp="1"/>
          </p:cNvSpPr>
          <p:nvPr>
            <p:ph type="body" sz="quarter" idx="11"/>
          </p:nvPr>
        </p:nvSpPr>
        <p:spPr>
          <a:xfrm>
            <a:off x="663305" y="1800535"/>
            <a:ext cx="3197734" cy="290195"/>
          </a:xfrm>
        </p:spPr>
        <p:txBody>
          <a:bodyPr/>
          <a:lstStyle>
            <a:lvl1pPr>
              <a:defRPr kumimoji="0" lang="ru-RU" sz="2400" b="0" i="0" u="none" strike="noStrike" kern="1200" cap="none" spc="0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uLnTx/>
                <a:uFillTx/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8" name="Прямая соединительная линия 7"/>
          <p:cNvCxnSpPr>
            <a:cxnSpLocks/>
          </p:cNvCxnSpPr>
          <p:nvPr/>
        </p:nvCxnSpPr>
        <p:spPr bwMode="auto">
          <a:xfrm>
            <a:off x="683926" y="2174550"/>
            <a:ext cx="2119658" cy="0"/>
          </a:xfrm>
          <a:prstGeom prst="line">
            <a:avLst/>
          </a:prstGeom>
          <a:solidFill>
            <a:srgbClr val="008080"/>
          </a:solidFill>
          <a:ln w="12700" cap="flat" cmpd="sng" algn="ctr">
            <a:solidFill>
              <a:srgbClr val="00808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Прямая соединительная линия 8"/>
          <p:cNvCxnSpPr>
            <a:cxnSpLocks/>
          </p:cNvCxnSpPr>
          <p:nvPr/>
        </p:nvCxnSpPr>
        <p:spPr bwMode="auto">
          <a:xfrm>
            <a:off x="672432" y="2174550"/>
            <a:ext cx="2891427" cy="0"/>
          </a:xfrm>
          <a:prstGeom prst="line">
            <a:avLst/>
          </a:prstGeom>
          <a:solidFill>
            <a:srgbClr val="008080"/>
          </a:solidFill>
          <a:ln w="12700" cap="flat" cmpd="sng" algn="ctr">
            <a:solidFill>
              <a:srgbClr val="00808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Прямая соединительная линия 9"/>
          <p:cNvCxnSpPr>
            <a:cxnSpLocks/>
          </p:cNvCxnSpPr>
          <p:nvPr/>
        </p:nvCxnSpPr>
        <p:spPr bwMode="auto">
          <a:xfrm>
            <a:off x="683926" y="2174550"/>
            <a:ext cx="2119658" cy="0"/>
          </a:xfrm>
          <a:prstGeom prst="line">
            <a:avLst/>
          </a:prstGeom>
          <a:solidFill>
            <a:srgbClr val="008080"/>
          </a:solidFill>
          <a:ln w="12700" cap="flat" cmpd="sng" algn="ctr">
            <a:solidFill>
              <a:srgbClr val="00808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Прямая соединительная линия 11"/>
          <p:cNvCxnSpPr>
            <a:cxnSpLocks/>
          </p:cNvCxnSpPr>
          <p:nvPr/>
        </p:nvCxnSpPr>
        <p:spPr bwMode="auto">
          <a:xfrm>
            <a:off x="672432" y="2174550"/>
            <a:ext cx="2891427" cy="0"/>
          </a:xfrm>
          <a:prstGeom prst="line">
            <a:avLst/>
          </a:prstGeom>
          <a:solidFill>
            <a:srgbClr val="008080"/>
          </a:solidFill>
          <a:ln w="12700" cap="flat" cmpd="sng" algn="ctr">
            <a:solidFill>
              <a:srgbClr val="00808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Прямая соединительная линия 12"/>
          <p:cNvCxnSpPr>
            <a:cxnSpLocks/>
          </p:cNvCxnSpPr>
          <p:nvPr/>
        </p:nvCxnSpPr>
        <p:spPr bwMode="auto">
          <a:xfrm>
            <a:off x="683926" y="2174550"/>
            <a:ext cx="2119658" cy="0"/>
          </a:xfrm>
          <a:prstGeom prst="line">
            <a:avLst/>
          </a:prstGeom>
          <a:solidFill>
            <a:srgbClr val="008080"/>
          </a:solidFill>
          <a:ln w="12700" cap="flat" cmpd="sng" algn="ctr">
            <a:solidFill>
              <a:srgbClr val="00808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" name="Прямая соединительная линия 13"/>
          <p:cNvCxnSpPr>
            <a:cxnSpLocks/>
          </p:cNvCxnSpPr>
          <p:nvPr/>
        </p:nvCxnSpPr>
        <p:spPr bwMode="auto">
          <a:xfrm>
            <a:off x="672432" y="2174550"/>
            <a:ext cx="2891427" cy="0"/>
          </a:xfrm>
          <a:prstGeom prst="line">
            <a:avLst/>
          </a:prstGeom>
          <a:solidFill>
            <a:srgbClr val="008080"/>
          </a:solidFill>
          <a:ln w="12700" cap="flat" cmpd="sng" algn="ctr">
            <a:solidFill>
              <a:srgbClr val="00808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Прямая соединительная линия 14"/>
          <p:cNvCxnSpPr>
            <a:cxnSpLocks/>
          </p:cNvCxnSpPr>
          <p:nvPr userDrawn="1"/>
        </p:nvCxnSpPr>
        <p:spPr bwMode="auto">
          <a:xfrm>
            <a:off x="683926" y="2174550"/>
            <a:ext cx="2119658" cy="0"/>
          </a:xfrm>
          <a:prstGeom prst="line">
            <a:avLst/>
          </a:prstGeom>
          <a:solidFill>
            <a:srgbClr val="008080"/>
          </a:solidFill>
          <a:ln w="12700" cap="flat" cmpd="sng" algn="ctr">
            <a:solidFill>
              <a:srgbClr val="00808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Прямая соединительная линия 15"/>
          <p:cNvCxnSpPr>
            <a:cxnSpLocks/>
          </p:cNvCxnSpPr>
          <p:nvPr userDrawn="1"/>
        </p:nvCxnSpPr>
        <p:spPr bwMode="auto">
          <a:xfrm>
            <a:off x="672432" y="2174550"/>
            <a:ext cx="2891427" cy="0"/>
          </a:xfrm>
          <a:prstGeom prst="line">
            <a:avLst/>
          </a:prstGeom>
          <a:solidFill>
            <a:srgbClr val="008080"/>
          </a:solidFill>
          <a:ln w="12700" cap="flat" cmpd="sng" algn="ctr">
            <a:solidFill>
              <a:srgbClr val="00808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Дата 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ru-RU" smtClean="0"/>
              <a:t>Реинжиниринг системы управления безопасностью подрядных организаций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87725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cxnSp>
        <p:nvCxnSpPr>
          <p:cNvPr id="9" name="Прямая соединительная линия 8"/>
          <p:cNvCxnSpPr/>
          <p:nvPr/>
        </p:nvCxnSpPr>
        <p:spPr bwMode="auto">
          <a:xfrm>
            <a:off x="2802860" y="1497761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Прямая соединительная линия 10"/>
          <p:cNvCxnSpPr/>
          <p:nvPr/>
        </p:nvCxnSpPr>
        <p:spPr bwMode="auto">
          <a:xfrm>
            <a:off x="2802860" y="5148145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Рисунок 13"/>
          <p:cNvSpPr>
            <a:spLocks noGrp="1"/>
          </p:cNvSpPr>
          <p:nvPr>
            <p:ph type="pic" sz="quarter" idx="11" hasCustomPrompt="1"/>
          </p:nvPr>
        </p:nvSpPr>
        <p:spPr>
          <a:xfrm>
            <a:off x="1223781" y="1146143"/>
            <a:ext cx="1441781" cy="1441781"/>
          </a:xfrm>
          <a:prstGeom prst="ellipse">
            <a:avLst/>
          </a:prstGeom>
          <a:ln w="38100">
            <a:solidFill>
              <a:schemeClr val="accent5">
                <a:lumMod val="90000"/>
              </a:schemeClr>
            </a:solidFill>
          </a:ln>
        </p:spPr>
        <p:txBody>
          <a:bodyPr anchor="ctr"/>
          <a:lstStyle>
            <a:lvl1pPr algn="ctr">
              <a:defRPr sz="1100"/>
            </a:lvl1pPr>
          </a:lstStyle>
          <a:p>
            <a:r>
              <a:rPr lang="ru-RU" dirty="0"/>
              <a:t>фото</a:t>
            </a:r>
          </a:p>
        </p:txBody>
      </p:sp>
      <p:sp>
        <p:nvSpPr>
          <p:cNvPr id="15" name="Рисунок 13"/>
          <p:cNvSpPr>
            <a:spLocks noGrp="1"/>
          </p:cNvSpPr>
          <p:nvPr>
            <p:ph type="pic" sz="quarter" idx="12" hasCustomPrompt="1"/>
          </p:nvPr>
        </p:nvSpPr>
        <p:spPr>
          <a:xfrm>
            <a:off x="1223781" y="3045905"/>
            <a:ext cx="1441781" cy="1441781"/>
          </a:xfrm>
          <a:prstGeom prst="ellipse">
            <a:avLst/>
          </a:prstGeom>
          <a:ln w="38100">
            <a:solidFill>
              <a:schemeClr val="accent5">
                <a:lumMod val="90000"/>
              </a:schemeClr>
            </a:solidFill>
          </a:ln>
        </p:spPr>
        <p:txBody>
          <a:bodyPr anchor="ctr"/>
          <a:lstStyle>
            <a:lvl1pPr algn="ctr">
              <a:defRPr sz="1100"/>
            </a:lvl1pPr>
          </a:lstStyle>
          <a:p>
            <a:r>
              <a:rPr lang="ru-RU" dirty="0"/>
              <a:t>фото</a:t>
            </a:r>
          </a:p>
        </p:txBody>
      </p:sp>
      <p:sp>
        <p:nvSpPr>
          <p:cNvPr id="16" name="Рисунок 13"/>
          <p:cNvSpPr>
            <a:spLocks noGrp="1"/>
          </p:cNvSpPr>
          <p:nvPr>
            <p:ph type="pic" sz="quarter" idx="13" hasCustomPrompt="1"/>
          </p:nvPr>
        </p:nvSpPr>
        <p:spPr>
          <a:xfrm>
            <a:off x="1223781" y="4811682"/>
            <a:ext cx="1441781" cy="1441781"/>
          </a:xfrm>
          <a:prstGeom prst="ellipse">
            <a:avLst/>
          </a:prstGeom>
          <a:ln w="38100">
            <a:solidFill>
              <a:schemeClr val="accent5">
                <a:lumMod val="90000"/>
              </a:schemeClr>
            </a:solidFill>
          </a:ln>
        </p:spPr>
        <p:txBody>
          <a:bodyPr anchor="ctr"/>
          <a:lstStyle>
            <a:lvl1pPr algn="ctr">
              <a:defRPr sz="1100"/>
            </a:lvl1pPr>
          </a:lstStyle>
          <a:p>
            <a:r>
              <a:rPr lang="ru-RU" dirty="0"/>
              <a:t>фото</a:t>
            </a: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4" hasCustomPrompt="1"/>
          </p:nvPr>
        </p:nvSpPr>
        <p:spPr>
          <a:xfrm>
            <a:off x="2824667" y="1273226"/>
            <a:ext cx="3981571" cy="209779"/>
          </a:xfrm>
        </p:spPr>
        <p:txBody>
          <a:bodyPr/>
          <a:lstStyle>
            <a:lvl1pPr>
              <a:def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Иванов Иван Иванович</a:t>
            </a:r>
          </a:p>
        </p:txBody>
      </p:sp>
      <p:sp>
        <p:nvSpPr>
          <p:cNvPr id="19" name="Текст 17"/>
          <p:cNvSpPr>
            <a:spLocks noGrp="1"/>
          </p:cNvSpPr>
          <p:nvPr>
            <p:ph type="body" sz="quarter" idx="15" hasCustomPrompt="1"/>
          </p:nvPr>
        </p:nvSpPr>
        <p:spPr>
          <a:xfrm>
            <a:off x="2824667" y="1524686"/>
            <a:ext cx="3981571" cy="1120528"/>
          </a:xfrm>
        </p:spPr>
        <p:txBody>
          <a:bodyPr/>
          <a:lstStyle>
            <a:lvl1pPr>
              <a:defRPr lang="ru-RU" sz="105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Должность</a:t>
            </a:r>
          </a:p>
        </p:txBody>
      </p:sp>
      <p:sp>
        <p:nvSpPr>
          <p:cNvPr id="21" name="Текст 17"/>
          <p:cNvSpPr>
            <a:spLocks noGrp="1"/>
          </p:cNvSpPr>
          <p:nvPr>
            <p:ph type="body" sz="quarter" idx="16" hasCustomPrompt="1"/>
          </p:nvPr>
        </p:nvSpPr>
        <p:spPr>
          <a:xfrm>
            <a:off x="2824667" y="3124886"/>
            <a:ext cx="3981571" cy="209779"/>
          </a:xfrm>
        </p:spPr>
        <p:txBody>
          <a:bodyPr/>
          <a:lstStyle>
            <a:lvl1pPr>
              <a:def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Иванов Иван Иванович</a:t>
            </a:r>
          </a:p>
        </p:txBody>
      </p:sp>
      <p:sp>
        <p:nvSpPr>
          <p:cNvPr id="22" name="Текст 17"/>
          <p:cNvSpPr>
            <a:spLocks noGrp="1"/>
          </p:cNvSpPr>
          <p:nvPr>
            <p:ph type="body" sz="quarter" idx="17" hasCustomPrompt="1"/>
          </p:nvPr>
        </p:nvSpPr>
        <p:spPr>
          <a:xfrm>
            <a:off x="2824667" y="3376346"/>
            <a:ext cx="3981571" cy="1120528"/>
          </a:xfrm>
        </p:spPr>
        <p:txBody>
          <a:bodyPr/>
          <a:lstStyle>
            <a:lvl1pPr>
              <a:defRPr lang="ru-RU" sz="105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Должность</a:t>
            </a:r>
          </a:p>
        </p:txBody>
      </p:sp>
      <p:sp>
        <p:nvSpPr>
          <p:cNvPr id="23" name="Текст 17"/>
          <p:cNvSpPr>
            <a:spLocks noGrp="1"/>
          </p:cNvSpPr>
          <p:nvPr>
            <p:ph type="body" sz="quarter" idx="18" hasCustomPrompt="1"/>
          </p:nvPr>
        </p:nvSpPr>
        <p:spPr>
          <a:xfrm>
            <a:off x="2824667" y="4946066"/>
            <a:ext cx="3981571" cy="209779"/>
          </a:xfrm>
        </p:spPr>
        <p:txBody>
          <a:bodyPr/>
          <a:lstStyle>
            <a:lvl1pPr>
              <a:def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Иванов Иван Иванович</a:t>
            </a:r>
          </a:p>
        </p:txBody>
      </p:sp>
      <p:sp>
        <p:nvSpPr>
          <p:cNvPr id="24" name="Текст 17"/>
          <p:cNvSpPr>
            <a:spLocks noGrp="1"/>
          </p:cNvSpPr>
          <p:nvPr>
            <p:ph type="body" sz="quarter" idx="19" hasCustomPrompt="1"/>
          </p:nvPr>
        </p:nvSpPr>
        <p:spPr>
          <a:xfrm>
            <a:off x="2824667" y="5197526"/>
            <a:ext cx="3981571" cy="1120528"/>
          </a:xfrm>
        </p:spPr>
        <p:txBody>
          <a:bodyPr/>
          <a:lstStyle>
            <a:lvl1pPr>
              <a:defRPr lang="ru-RU" sz="105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Должность</a:t>
            </a:r>
          </a:p>
        </p:txBody>
      </p:sp>
      <p:cxnSp>
        <p:nvCxnSpPr>
          <p:cNvPr id="17" name="Прямая соединительная линия 16"/>
          <p:cNvCxnSpPr/>
          <p:nvPr/>
        </p:nvCxnSpPr>
        <p:spPr bwMode="auto">
          <a:xfrm>
            <a:off x="2802860" y="3343814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Прямая соединительная линия 19"/>
          <p:cNvCxnSpPr/>
          <p:nvPr/>
        </p:nvCxnSpPr>
        <p:spPr bwMode="auto">
          <a:xfrm>
            <a:off x="2802860" y="1497761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Прямая соединительная линия 24"/>
          <p:cNvCxnSpPr/>
          <p:nvPr/>
        </p:nvCxnSpPr>
        <p:spPr bwMode="auto">
          <a:xfrm>
            <a:off x="2802860" y="5148145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Прямая соединительная линия 25"/>
          <p:cNvCxnSpPr/>
          <p:nvPr/>
        </p:nvCxnSpPr>
        <p:spPr bwMode="auto">
          <a:xfrm>
            <a:off x="2802860" y="3343814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" name="Прямая соединительная линия 26"/>
          <p:cNvCxnSpPr/>
          <p:nvPr/>
        </p:nvCxnSpPr>
        <p:spPr bwMode="auto">
          <a:xfrm>
            <a:off x="2802860" y="1497761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" name="Прямая соединительная линия 27"/>
          <p:cNvCxnSpPr/>
          <p:nvPr/>
        </p:nvCxnSpPr>
        <p:spPr bwMode="auto">
          <a:xfrm>
            <a:off x="2802860" y="5148145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Прямая соединительная линия 28"/>
          <p:cNvCxnSpPr/>
          <p:nvPr/>
        </p:nvCxnSpPr>
        <p:spPr bwMode="auto">
          <a:xfrm>
            <a:off x="2802860" y="3343814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Прямая соединительная линия 29"/>
          <p:cNvCxnSpPr/>
          <p:nvPr/>
        </p:nvCxnSpPr>
        <p:spPr bwMode="auto">
          <a:xfrm>
            <a:off x="2802860" y="1497761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" name="Прямая соединительная линия 30"/>
          <p:cNvCxnSpPr/>
          <p:nvPr/>
        </p:nvCxnSpPr>
        <p:spPr bwMode="auto">
          <a:xfrm>
            <a:off x="2802860" y="5148145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Прямая соединительная линия 31"/>
          <p:cNvCxnSpPr/>
          <p:nvPr/>
        </p:nvCxnSpPr>
        <p:spPr bwMode="auto">
          <a:xfrm>
            <a:off x="2802860" y="3343814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" name="Прямая соединительная линия 32"/>
          <p:cNvCxnSpPr/>
          <p:nvPr userDrawn="1"/>
        </p:nvCxnSpPr>
        <p:spPr bwMode="auto">
          <a:xfrm>
            <a:off x="2802860" y="1497761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Прямая соединительная линия 33"/>
          <p:cNvCxnSpPr/>
          <p:nvPr userDrawn="1"/>
        </p:nvCxnSpPr>
        <p:spPr bwMode="auto">
          <a:xfrm>
            <a:off x="2802860" y="5148145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" name="Прямая соединительная линия 34"/>
          <p:cNvCxnSpPr/>
          <p:nvPr userDrawn="1"/>
        </p:nvCxnSpPr>
        <p:spPr bwMode="auto">
          <a:xfrm>
            <a:off x="2802860" y="3343814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" name="Дата 2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ru-RU" smtClean="0"/>
              <a:t>Реинжиниринг системы управления безопасностью подрядных организаций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75424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нтакты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cxnSp>
        <p:nvCxnSpPr>
          <p:cNvPr id="9" name="Прямая соединительная линия 8"/>
          <p:cNvCxnSpPr/>
          <p:nvPr/>
        </p:nvCxnSpPr>
        <p:spPr bwMode="auto">
          <a:xfrm>
            <a:off x="1112087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Рисунок 13"/>
          <p:cNvSpPr>
            <a:spLocks noGrp="1"/>
          </p:cNvSpPr>
          <p:nvPr>
            <p:ph type="pic" sz="quarter" idx="11" hasCustomPrompt="1"/>
          </p:nvPr>
        </p:nvSpPr>
        <p:spPr>
          <a:xfrm>
            <a:off x="1112087" y="1524988"/>
            <a:ext cx="2399313" cy="2399313"/>
          </a:xfrm>
          <a:prstGeom prst="ellipse">
            <a:avLst/>
          </a:prstGeom>
          <a:ln w="38100">
            <a:solidFill>
              <a:schemeClr val="accent5"/>
            </a:solidFill>
          </a:ln>
        </p:spPr>
        <p:txBody>
          <a:bodyPr anchor="ctr"/>
          <a:lstStyle>
            <a:lvl1pPr algn="ctr">
              <a:defRPr sz="1100"/>
            </a:lvl1pPr>
          </a:lstStyle>
          <a:p>
            <a:r>
              <a:rPr lang="ru-RU" dirty="0"/>
              <a:t>фото</a:t>
            </a:r>
          </a:p>
        </p:txBody>
      </p:sp>
      <p:sp>
        <p:nvSpPr>
          <p:cNvPr id="15" name="Рисунок 13"/>
          <p:cNvSpPr>
            <a:spLocks noGrp="1"/>
          </p:cNvSpPr>
          <p:nvPr>
            <p:ph type="pic" sz="quarter" idx="12" hasCustomPrompt="1"/>
          </p:nvPr>
        </p:nvSpPr>
        <p:spPr>
          <a:xfrm>
            <a:off x="3887323" y="1524988"/>
            <a:ext cx="2399313" cy="2399313"/>
          </a:xfrm>
          <a:prstGeom prst="ellipse">
            <a:avLst/>
          </a:prstGeom>
          <a:ln w="38100">
            <a:solidFill>
              <a:schemeClr val="accent5"/>
            </a:solidFill>
          </a:ln>
        </p:spPr>
        <p:txBody>
          <a:bodyPr anchor="ctr"/>
          <a:lstStyle>
            <a:lvl1pPr algn="ctr">
              <a:defRPr sz="1100"/>
            </a:lvl1pPr>
          </a:lstStyle>
          <a:p>
            <a:r>
              <a:rPr lang="ru-RU" dirty="0"/>
              <a:t>фото</a:t>
            </a:r>
          </a:p>
        </p:txBody>
      </p:sp>
      <p:sp>
        <p:nvSpPr>
          <p:cNvPr id="16" name="Рисунок 13"/>
          <p:cNvSpPr>
            <a:spLocks noGrp="1"/>
          </p:cNvSpPr>
          <p:nvPr>
            <p:ph type="pic" sz="quarter" idx="13" hasCustomPrompt="1"/>
          </p:nvPr>
        </p:nvSpPr>
        <p:spPr>
          <a:xfrm>
            <a:off x="6749273" y="1524988"/>
            <a:ext cx="2399313" cy="2399313"/>
          </a:xfrm>
          <a:prstGeom prst="ellipse">
            <a:avLst/>
          </a:prstGeom>
          <a:ln w="38100">
            <a:solidFill>
              <a:schemeClr val="accent5"/>
            </a:solidFill>
          </a:ln>
        </p:spPr>
        <p:txBody>
          <a:bodyPr anchor="ctr"/>
          <a:lstStyle>
            <a:lvl1pPr algn="ctr">
              <a:defRPr sz="1100"/>
            </a:lvl1pPr>
          </a:lstStyle>
          <a:p>
            <a:r>
              <a:rPr lang="ru-RU" dirty="0"/>
              <a:t>фото</a:t>
            </a: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4" hasCustomPrompt="1"/>
          </p:nvPr>
        </p:nvSpPr>
        <p:spPr>
          <a:xfrm>
            <a:off x="1133893" y="4292471"/>
            <a:ext cx="2503488" cy="254973"/>
          </a:xfrm>
        </p:spPr>
        <p:txBody>
          <a:bodyPr/>
          <a:lstStyle>
            <a:lvl1pPr>
              <a:def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Пример </a:t>
            </a:r>
            <a:r>
              <a:rPr lang="ru-RU" dirty="0" err="1"/>
              <a:t>назавния</a:t>
            </a:r>
            <a:endParaRPr lang="ru-RU" dirty="0"/>
          </a:p>
        </p:txBody>
      </p:sp>
      <p:sp>
        <p:nvSpPr>
          <p:cNvPr id="19" name="Текст 17"/>
          <p:cNvSpPr>
            <a:spLocks noGrp="1"/>
          </p:cNvSpPr>
          <p:nvPr>
            <p:ph type="body" sz="quarter" idx="15" hasCustomPrompt="1"/>
          </p:nvPr>
        </p:nvSpPr>
        <p:spPr>
          <a:xfrm>
            <a:off x="1133893" y="4543931"/>
            <a:ext cx="2503488" cy="1361928"/>
          </a:xfrm>
        </p:spPr>
        <p:txBody>
          <a:bodyPr/>
          <a:lstStyle>
            <a:lvl1pPr>
              <a:defRPr lang="ru-RU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Описание</a:t>
            </a:r>
          </a:p>
        </p:txBody>
      </p:sp>
      <p:cxnSp>
        <p:nvCxnSpPr>
          <p:cNvPr id="17" name="Прямая соединительная линия 16"/>
          <p:cNvCxnSpPr/>
          <p:nvPr/>
        </p:nvCxnSpPr>
        <p:spPr bwMode="auto">
          <a:xfrm>
            <a:off x="3794904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" name="Текст 17"/>
          <p:cNvSpPr>
            <a:spLocks noGrp="1"/>
          </p:cNvSpPr>
          <p:nvPr>
            <p:ph type="body" sz="quarter" idx="16" hasCustomPrompt="1"/>
          </p:nvPr>
        </p:nvSpPr>
        <p:spPr>
          <a:xfrm>
            <a:off x="3816710" y="4292471"/>
            <a:ext cx="2503488" cy="254973"/>
          </a:xfrm>
        </p:spPr>
        <p:txBody>
          <a:bodyPr/>
          <a:lstStyle>
            <a:lvl1pPr>
              <a:def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Пример </a:t>
            </a:r>
            <a:r>
              <a:rPr lang="ru-RU" dirty="0" err="1"/>
              <a:t>назавния</a:t>
            </a:r>
            <a:endParaRPr lang="ru-RU" dirty="0"/>
          </a:p>
        </p:txBody>
      </p:sp>
      <p:sp>
        <p:nvSpPr>
          <p:cNvPr id="25" name="Текст 17"/>
          <p:cNvSpPr>
            <a:spLocks noGrp="1"/>
          </p:cNvSpPr>
          <p:nvPr>
            <p:ph type="body" sz="quarter" idx="17" hasCustomPrompt="1"/>
          </p:nvPr>
        </p:nvSpPr>
        <p:spPr>
          <a:xfrm>
            <a:off x="3816710" y="4543931"/>
            <a:ext cx="2503488" cy="1361928"/>
          </a:xfrm>
        </p:spPr>
        <p:txBody>
          <a:bodyPr/>
          <a:lstStyle>
            <a:lvl1pPr>
              <a:defRPr lang="ru-RU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Описание</a:t>
            </a:r>
          </a:p>
        </p:txBody>
      </p:sp>
      <p:cxnSp>
        <p:nvCxnSpPr>
          <p:cNvPr id="26" name="Прямая соединительная линия 25"/>
          <p:cNvCxnSpPr/>
          <p:nvPr/>
        </p:nvCxnSpPr>
        <p:spPr bwMode="auto">
          <a:xfrm>
            <a:off x="6727886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7" name="Текст 17"/>
          <p:cNvSpPr>
            <a:spLocks noGrp="1"/>
          </p:cNvSpPr>
          <p:nvPr>
            <p:ph type="body" sz="quarter" idx="18" hasCustomPrompt="1"/>
          </p:nvPr>
        </p:nvSpPr>
        <p:spPr>
          <a:xfrm>
            <a:off x="6749692" y="4292471"/>
            <a:ext cx="2503488" cy="254973"/>
          </a:xfrm>
        </p:spPr>
        <p:txBody>
          <a:bodyPr/>
          <a:lstStyle>
            <a:lvl1pPr>
              <a:def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Пример </a:t>
            </a:r>
            <a:r>
              <a:rPr lang="ru-RU" dirty="0" err="1"/>
              <a:t>назавния</a:t>
            </a:r>
            <a:endParaRPr lang="ru-RU" dirty="0"/>
          </a:p>
        </p:txBody>
      </p:sp>
      <p:sp>
        <p:nvSpPr>
          <p:cNvPr id="28" name="Текст 17"/>
          <p:cNvSpPr>
            <a:spLocks noGrp="1"/>
          </p:cNvSpPr>
          <p:nvPr>
            <p:ph type="body" sz="quarter" idx="19" hasCustomPrompt="1"/>
          </p:nvPr>
        </p:nvSpPr>
        <p:spPr>
          <a:xfrm>
            <a:off x="6749692" y="4543931"/>
            <a:ext cx="2503488" cy="1361928"/>
          </a:xfrm>
        </p:spPr>
        <p:txBody>
          <a:bodyPr/>
          <a:lstStyle>
            <a:lvl1pPr>
              <a:defRPr lang="ru-RU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Описание</a:t>
            </a:r>
          </a:p>
        </p:txBody>
      </p:sp>
      <p:cxnSp>
        <p:nvCxnSpPr>
          <p:cNvPr id="21" name="Прямая соединительная линия 20"/>
          <p:cNvCxnSpPr/>
          <p:nvPr/>
        </p:nvCxnSpPr>
        <p:spPr bwMode="auto">
          <a:xfrm>
            <a:off x="1112087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Прямая соединительная линия 21"/>
          <p:cNvCxnSpPr/>
          <p:nvPr/>
        </p:nvCxnSpPr>
        <p:spPr bwMode="auto">
          <a:xfrm>
            <a:off x="3794904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Прямая соединительная линия 22"/>
          <p:cNvCxnSpPr/>
          <p:nvPr/>
        </p:nvCxnSpPr>
        <p:spPr bwMode="auto">
          <a:xfrm>
            <a:off x="6727886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Прямая соединительная линия 23"/>
          <p:cNvCxnSpPr/>
          <p:nvPr/>
        </p:nvCxnSpPr>
        <p:spPr bwMode="auto">
          <a:xfrm>
            <a:off x="1112087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Прямая соединительная линия 28"/>
          <p:cNvCxnSpPr/>
          <p:nvPr/>
        </p:nvCxnSpPr>
        <p:spPr bwMode="auto">
          <a:xfrm>
            <a:off x="3794904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Прямая соединительная линия 29"/>
          <p:cNvCxnSpPr/>
          <p:nvPr/>
        </p:nvCxnSpPr>
        <p:spPr bwMode="auto">
          <a:xfrm>
            <a:off x="6727886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" name="Прямая соединительная линия 30"/>
          <p:cNvCxnSpPr/>
          <p:nvPr/>
        </p:nvCxnSpPr>
        <p:spPr bwMode="auto">
          <a:xfrm>
            <a:off x="1112087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Прямая соединительная линия 31"/>
          <p:cNvCxnSpPr/>
          <p:nvPr/>
        </p:nvCxnSpPr>
        <p:spPr bwMode="auto">
          <a:xfrm>
            <a:off x="3794904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" name="Прямая соединительная линия 32"/>
          <p:cNvCxnSpPr/>
          <p:nvPr/>
        </p:nvCxnSpPr>
        <p:spPr bwMode="auto">
          <a:xfrm>
            <a:off x="6727886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Прямая соединительная линия 33"/>
          <p:cNvCxnSpPr/>
          <p:nvPr userDrawn="1"/>
        </p:nvCxnSpPr>
        <p:spPr bwMode="auto">
          <a:xfrm>
            <a:off x="1112087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" name="Прямая соединительная линия 34"/>
          <p:cNvCxnSpPr/>
          <p:nvPr userDrawn="1"/>
        </p:nvCxnSpPr>
        <p:spPr bwMode="auto">
          <a:xfrm>
            <a:off x="3794904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" name="Прямая соединительная линия 35"/>
          <p:cNvCxnSpPr/>
          <p:nvPr userDrawn="1"/>
        </p:nvCxnSpPr>
        <p:spPr bwMode="auto">
          <a:xfrm>
            <a:off x="6727886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" name="Дата 2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ru-RU" smtClean="0"/>
              <a:t>Реинжиниринг системы управления безопасностью подрядных организаций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02788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Реинжиниринг системы управления безопасностью подрядных организаций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57085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185750"/>
            <a:ext cx="2228850" cy="5945187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86596" y="185750"/>
            <a:ext cx="6430154" cy="594518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Rectangle 42"/>
          <p:cNvSpPr>
            <a:spLocks noGrp="1" noChangeArrowheads="1"/>
          </p:cNvSpPr>
          <p:nvPr>
            <p:ph type="sldNum" sz="quarter" idx="10"/>
          </p:nvPr>
        </p:nvSpPr>
        <p:spPr>
          <a:xfrm rot="5400000">
            <a:off x="9667" y="6405385"/>
            <a:ext cx="406577" cy="311150"/>
          </a:xfrm>
          <a:ln/>
        </p:spPr>
        <p:txBody>
          <a:bodyPr/>
          <a:lstStyle>
            <a:lvl1pPr>
              <a:defRPr/>
            </a:lvl1pPr>
          </a:lstStyle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1"/>
          </p:nvPr>
        </p:nvSpPr>
        <p:spPr>
          <a:xfrm rot="5400000">
            <a:off x="-167128" y="4319045"/>
            <a:ext cx="813998" cy="234231"/>
          </a:xfrm>
        </p:spPr>
        <p:txBody>
          <a:bodyPr/>
          <a:lstStyle/>
          <a:p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>
          <a:xfrm rot="5400000">
            <a:off x="-1220315" y="1512118"/>
            <a:ext cx="3136900" cy="500702"/>
          </a:xfrm>
        </p:spPr>
        <p:txBody>
          <a:bodyPr/>
          <a:lstStyle/>
          <a:p>
            <a:r>
              <a:rPr lang="ru-RU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Реинжиниринг системы управления безопасностью подрядных организаций</a:t>
            </a:r>
            <a:endParaRPr lang="ru-RU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grpSp>
        <p:nvGrpSpPr>
          <p:cNvPr id="9" name="Группа 8"/>
          <p:cNvGrpSpPr/>
          <p:nvPr/>
        </p:nvGrpSpPr>
        <p:grpSpPr>
          <a:xfrm rot="5400000">
            <a:off x="-2423484" y="3959546"/>
            <a:ext cx="5419725" cy="377185"/>
            <a:chOff x="4486275" y="6431621"/>
            <a:chExt cx="5419725" cy="377185"/>
          </a:xfrm>
        </p:grpSpPr>
        <p:pic>
          <p:nvPicPr>
            <p:cNvPr id="7" name="Изображение 1"/>
            <p:cNvPicPr>
              <a:picLocks noChangeAspect="1"/>
            </p:cNvPicPr>
            <p:nvPr userDrawn="1"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082957" y="6538806"/>
              <a:ext cx="1203999" cy="270000"/>
            </a:xfrm>
            <a:prstGeom prst="rect">
              <a:avLst/>
            </a:prstGeom>
          </p:spPr>
        </p:pic>
        <p:cxnSp>
          <p:nvCxnSpPr>
            <p:cNvPr id="8" name="Прямая соединительная линия 7"/>
            <p:cNvCxnSpPr/>
            <p:nvPr userDrawn="1"/>
          </p:nvCxnSpPr>
          <p:spPr bwMode="auto">
            <a:xfrm>
              <a:off x="4486275" y="6431621"/>
              <a:ext cx="5419725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23000">
                    <a:schemeClr val="accent1">
                      <a:tint val="44500"/>
                      <a:satMod val="160000"/>
                    </a:schemeClr>
                  </a:gs>
                  <a:gs pos="79000">
                    <a:schemeClr val="bg1"/>
                  </a:gs>
                </a:gsLst>
                <a:lin ang="10800000" scaled="1"/>
                <a:tileRect/>
              </a:gra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pic>
        <p:nvPicPr>
          <p:cNvPr id="11" name="Изображение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369213" y="5501957"/>
            <a:ext cx="1203999" cy="270000"/>
          </a:xfrm>
          <a:prstGeom prst="rect">
            <a:avLst/>
          </a:prstGeom>
        </p:spPr>
      </p:pic>
      <p:pic>
        <p:nvPicPr>
          <p:cNvPr id="14" name="Изображение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369213" y="5501957"/>
            <a:ext cx="1203999" cy="270000"/>
          </a:xfrm>
          <a:prstGeom prst="rect">
            <a:avLst/>
          </a:prstGeom>
        </p:spPr>
      </p:pic>
      <p:grpSp>
        <p:nvGrpSpPr>
          <p:cNvPr id="12" name="Группа 11"/>
          <p:cNvGrpSpPr/>
          <p:nvPr/>
        </p:nvGrpSpPr>
        <p:grpSpPr>
          <a:xfrm rot="5400000">
            <a:off x="-2423484" y="3959545"/>
            <a:ext cx="5419725" cy="377185"/>
            <a:chOff x="4486275" y="6431621"/>
            <a:chExt cx="5419725" cy="377185"/>
          </a:xfrm>
        </p:grpSpPr>
        <p:pic>
          <p:nvPicPr>
            <p:cNvPr id="13" name="Изображение 1"/>
            <p:cNvPicPr>
              <a:picLocks noChangeAspect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1827" r="7692" b="61472"/>
            <a:stretch/>
          </p:blipFill>
          <p:spPr>
            <a:xfrm>
              <a:off x="8082957" y="6538806"/>
              <a:ext cx="1203999" cy="270000"/>
            </a:xfrm>
            <a:prstGeom prst="rect">
              <a:avLst/>
            </a:prstGeom>
          </p:spPr>
        </p:pic>
        <p:cxnSp>
          <p:nvCxnSpPr>
            <p:cNvPr id="15" name="Прямая соединительная линия 14"/>
            <p:cNvCxnSpPr/>
            <p:nvPr userDrawn="1"/>
          </p:nvCxnSpPr>
          <p:spPr bwMode="auto">
            <a:xfrm>
              <a:off x="4486275" y="6431621"/>
              <a:ext cx="5419725" cy="0"/>
            </a:xfrm>
            <a:prstGeom prst="line">
              <a:avLst/>
            </a:prstGeom>
            <a:solidFill>
              <a:schemeClr val="accent1"/>
            </a:solidFill>
            <a:ln w="76200" cap="flat" cmpd="sng" algn="ctr"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23000">
                    <a:schemeClr val="accent1">
                      <a:tint val="44500"/>
                      <a:satMod val="160000"/>
                    </a:schemeClr>
                  </a:gs>
                  <a:gs pos="79000">
                    <a:schemeClr val="bg1"/>
                  </a:gs>
                </a:gsLst>
                <a:lin ang="10800000" scaled="1"/>
                <a:tileRect/>
              </a:gra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6" name="Группа 15"/>
          <p:cNvGrpSpPr/>
          <p:nvPr userDrawn="1"/>
        </p:nvGrpSpPr>
        <p:grpSpPr>
          <a:xfrm rot="5400000">
            <a:off x="-2423484" y="3959545"/>
            <a:ext cx="5419725" cy="377185"/>
            <a:chOff x="4486275" y="6431621"/>
            <a:chExt cx="5419725" cy="377185"/>
          </a:xfrm>
        </p:grpSpPr>
        <p:pic>
          <p:nvPicPr>
            <p:cNvPr id="17" name="Изображение 1"/>
            <p:cNvPicPr>
              <a:picLocks noChangeAspect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1827" r="7692" b="61472"/>
            <a:stretch/>
          </p:blipFill>
          <p:spPr>
            <a:xfrm>
              <a:off x="8082957" y="6538806"/>
              <a:ext cx="1203999" cy="270000"/>
            </a:xfrm>
            <a:prstGeom prst="rect">
              <a:avLst/>
            </a:prstGeom>
          </p:spPr>
        </p:pic>
        <p:cxnSp>
          <p:nvCxnSpPr>
            <p:cNvPr id="18" name="Прямая соединительная линия 17"/>
            <p:cNvCxnSpPr/>
            <p:nvPr userDrawn="1"/>
          </p:nvCxnSpPr>
          <p:spPr bwMode="auto">
            <a:xfrm>
              <a:off x="4486275" y="6431621"/>
              <a:ext cx="5419725" cy="0"/>
            </a:xfrm>
            <a:prstGeom prst="line">
              <a:avLst/>
            </a:prstGeom>
            <a:solidFill>
              <a:schemeClr val="accent1"/>
            </a:solidFill>
            <a:ln w="76200" cap="flat" cmpd="sng" algn="ctr"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23000">
                    <a:schemeClr val="accent1">
                      <a:tint val="44500"/>
                      <a:satMod val="160000"/>
                    </a:schemeClr>
                  </a:gs>
                  <a:gs pos="79000">
                    <a:schemeClr val="bg1"/>
                  </a:gs>
                </a:gsLst>
                <a:lin ang="10800000" scaled="1"/>
                <a:tileRect/>
              </a:gra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1211864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953545807"/>
              </p:ext>
            </p:extLst>
          </p:nvPr>
        </p:nvGraphicFramePr>
        <p:xfrm>
          <a:off x="1596" y="1602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203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96" y="1602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Реинжиниринг системы управления безопасностью подрядных организаций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4857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Реинжиниринг системы управления безопасностью подрядных организаций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2352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19556171"/>
              </p:ext>
            </p:extLst>
          </p:nvPr>
        </p:nvGraphicFramePr>
        <p:xfrm>
          <a:off x="1594" y="1600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227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94" y="1600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5749" y="923026"/>
            <a:ext cx="9341329" cy="533172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Реинжиниринг системы управления безопасностью подрядных организаций</a:t>
            </a: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6353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9562" y="2488255"/>
            <a:ext cx="9221638" cy="1362075"/>
          </a:xfrm>
        </p:spPr>
        <p:txBody>
          <a:bodyPr anchor="t"/>
          <a:lstStyle>
            <a:lvl1pPr algn="ctr">
              <a:defRPr sz="2400" b="0" cap="all"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Реинжиниринг системы управления безопасностью подрядных организаций</a:t>
            </a: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3111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85750" y="938844"/>
            <a:ext cx="4614054" cy="5315906"/>
          </a:xfrm>
        </p:spPr>
        <p:txBody>
          <a:bodyPr/>
          <a:lstStyle>
            <a:lvl1pPr>
              <a:defRPr sz="1800"/>
            </a:lvl1pPr>
            <a:lvl2pPr marL="534988" indent="-190500">
              <a:defRPr sz="1600"/>
            </a:lvl2pPr>
            <a:lvl3pPr marL="896938" indent="-203200">
              <a:defRPr sz="1500"/>
            </a:lvl3pPr>
            <a:lvl4pPr marL="1165225" indent="-176213">
              <a:tabLst>
                <a:tab pos="1165225" algn="l"/>
              </a:tabLst>
              <a:defRPr sz="1200" b="0"/>
            </a:lvl4pPr>
            <a:lvl5pPr marL="1431925" indent="-149225">
              <a:defRPr sz="1200" b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26145" y="938844"/>
            <a:ext cx="4622680" cy="5315906"/>
          </a:xfrm>
        </p:spPr>
        <p:txBody>
          <a:bodyPr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None/>
              <a:def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4988" indent="-1905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lang="ru-RU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6938" indent="-2032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lang="ru-RU" sz="15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225" indent="-176213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lang="ru-RU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1925" indent="-149225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lang="ru-RU" sz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Реинжиниринг системы управления безопасностью подрядных организаций</a:t>
            </a: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2479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457119" indent="0">
              <a:buNone/>
              <a:defRPr sz="2000" b="1"/>
            </a:lvl2pPr>
            <a:lvl3pPr marL="914239" indent="0">
              <a:buNone/>
              <a:defRPr sz="1800" b="1"/>
            </a:lvl3pPr>
            <a:lvl4pPr marL="1371358" indent="0">
              <a:buNone/>
              <a:defRPr sz="1600" b="1"/>
            </a:lvl4pPr>
            <a:lvl5pPr marL="1828477" indent="0">
              <a:buNone/>
              <a:defRPr sz="1600" b="1"/>
            </a:lvl5pPr>
            <a:lvl6pPr marL="2285596" indent="0">
              <a:buNone/>
              <a:defRPr sz="1600" b="1"/>
            </a:lvl6pPr>
            <a:lvl7pPr marL="2742716" indent="0">
              <a:buNone/>
              <a:defRPr sz="1600" b="1"/>
            </a:lvl7pPr>
            <a:lvl8pPr marL="3199835" indent="0">
              <a:buNone/>
              <a:defRPr sz="1600" b="1"/>
            </a:lvl8pPr>
            <a:lvl9pPr marL="3656954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4"/>
            <a:ext cx="4376870" cy="4079875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5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5" y="1535113"/>
            <a:ext cx="4378590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457119" indent="0">
              <a:buNone/>
              <a:defRPr sz="2000" b="1"/>
            </a:lvl2pPr>
            <a:lvl3pPr marL="914239" indent="0">
              <a:buNone/>
              <a:defRPr sz="1800" b="1"/>
            </a:lvl3pPr>
            <a:lvl4pPr marL="1371358" indent="0">
              <a:buNone/>
              <a:defRPr sz="1600" b="1"/>
            </a:lvl4pPr>
            <a:lvl5pPr marL="1828477" indent="0">
              <a:buNone/>
              <a:defRPr sz="1600" b="1"/>
            </a:lvl5pPr>
            <a:lvl6pPr marL="2285596" indent="0">
              <a:buNone/>
              <a:defRPr sz="1600" b="1"/>
            </a:lvl6pPr>
            <a:lvl7pPr marL="2742716" indent="0">
              <a:buNone/>
              <a:defRPr sz="1600" b="1"/>
            </a:lvl7pPr>
            <a:lvl8pPr marL="3199835" indent="0">
              <a:buNone/>
              <a:defRPr sz="1600" b="1"/>
            </a:lvl8pPr>
            <a:lvl9pPr marL="3656954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5" y="2174874"/>
            <a:ext cx="4378590" cy="4079875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5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Реинжиниринг системы управления безопасностью подрядных организаций</a:t>
            </a:r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0188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8" y="273050"/>
            <a:ext cx="3259006" cy="116205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2" y="1123950"/>
            <a:ext cx="5537729" cy="5002214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500"/>
            </a:lvl3pPr>
            <a:lvl4pPr>
              <a:defRPr sz="12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8" y="1435103"/>
            <a:ext cx="3259006" cy="4691063"/>
          </a:xfrm>
        </p:spPr>
        <p:txBody>
          <a:bodyPr/>
          <a:lstStyle>
            <a:lvl1pPr marL="0" indent="0">
              <a:buNone/>
              <a:defRPr sz="1200"/>
            </a:lvl1pPr>
            <a:lvl2pPr marL="457119" indent="0">
              <a:buNone/>
              <a:defRPr sz="1200"/>
            </a:lvl2pPr>
            <a:lvl3pPr marL="914239" indent="0">
              <a:buNone/>
              <a:defRPr sz="1000"/>
            </a:lvl3pPr>
            <a:lvl4pPr marL="1371358" indent="0">
              <a:buNone/>
              <a:defRPr sz="900"/>
            </a:lvl4pPr>
            <a:lvl5pPr marL="1828477" indent="0">
              <a:buNone/>
              <a:defRPr sz="900"/>
            </a:lvl5pPr>
            <a:lvl6pPr marL="2285596" indent="0">
              <a:buNone/>
              <a:defRPr sz="900"/>
            </a:lvl6pPr>
            <a:lvl7pPr marL="2742716" indent="0">
              <a:buNone/>
              <a:defRPr sz="900"/>
            </a:lvl7pPr>
            <a:lvl8pPr marL="3199835" indent="0">
              <a:buNone/>
              <a:defRPr sz="900"/>
            </a:lvl8pPr>
            <a:lvl9pPr marL="3656954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Реинжиниринг системы управления безопасностью подрядных организаций</a:t>
            </a: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57021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19" indent="0">
              <a:buNone/>
              <a:defRPr sz="2800"/>
            </a:lvl2pPr>
            <a:lvl3pPr marL="914239" indent="0">
              <a:buNone/>
              <a:defRPr sz="2400"/>
            </a:lvl3pPr>
            <a:lvl4pPr marL="1371358" indent="0">
              <a:buNone/>
              <a:defRPr sz="2000"/>
            </a:lvl4pPr>
            <a:lvl5pPr marL="1828477" indent="0">
              <a:buNone/>
              <a:defRPr sz="2000"/>
            </a:lvl5pPr>
            <a:lvl6pPr marL="2285596" indent="0">
              <a:buNone/>
              <a:defRPr sz="2000"/>
            </a:lvl6pPr>
            <a:lvl7pPr marL="2742716" indent="0">
              <a:buNone/>
              <a:defRPr sz="2000"/>
            </a:lvl7pPr>
            <a:lvl8pPr marL="3199835" indent="0">
              <a:buNone/>
              <a:defRPr sz="2000"/>
            </a:lvl8pPr>
            <a:lvl9pPr marL="3656954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600"/>
            </a:lvl1pPr>
            <a:lvl2pPr marL="457119" indent="0">
              <a:buNone/>
              <a:defRPr sz="1200"/>
            </a:lvl2pPr>
            <a:lvl3pPr marL="914239" indent="0">
              <a:buNone/>
              <a:defRPr sz="1000"/>
            </a:lvl3pPr>
            <a:lvl4pPr marL="1371358" indent="0">
              <a:buNone/>
              <a:defRPr sz="900"/>
            </a:lvl4pPr>
            <a:lvl5pPr marL="1828477" indent="0">
              <a:buNone/>
              <a:defRPr sz="900"/>
            </a:lvl5pPr>
            <a:lvl6pPr marL="2285596" indent="0">
              <a:buNone/>
              <a:defRPr sz="900"/>
            </a:lvl6pPr>
            <a:lvl7pPr marL="2742716" indent="0">
              <a:buNone/>
              <a:defRPr sz="900"/>
            </a:lvl7pPr>
            <a:lvl8pPr marL="3199835" indent="0">
              <a:buNone/>
              <a:defRPr sz="900"/>
            </a:lvl8pPr>
            <a:lvl9pPr marL="3656954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Реинжиниринг системы управления безопасностью подрядных организаций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1029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ags" Target="../tags/tag3.xml"/><Relationship Id="rId3" Type="http://schemas.openxmlformats.org/officeDocument/2006/relationships/slideLayout" Target="../slideLayouts/slideLayout3.xml"/><Relationship Id="rId21" Type="http://schemas.openxmlformats.org/officeDocument/2006/relationships/oleObject" Target="../embeddings/oleObject2.bin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ags" Target="../tags/tag2.xml"/><Relationship Id="rId2" Type="http://schemas.openxmlformats.org/officeDocument/2006/relationships/slideLayout" Target="../slideLayouts/slideLayout2.xml"/><Relationship Id="rId16" Type="http://schemas.openxmlformats.org/officeDocument/2006/relationships/vmlDrawing" Target="../drawings/vmlDrawing1.vml"/><Relationship Id="rId20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oleObject" Target="../embeddings/oleObject1.bin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 hidden="1"/>
          <p:cNvGraphicFramePr>
            <a:graphicFrameLocks noChangeAspect="1"/>
          </p:cNvGraphicFramePr>
          <p:nvPr>
            <p:custDataLst>
              <p:tags r:id="rId17"/>
            </p:custDataLst>
            <p:extLst>
              <p:ext uri="{D42A27DB-BD31-4B8C-83A1-F6EECF244321}">
                <p14:modId xmlns:p14="http://schemas.microsoft.com/office/powerpoint/2010/main" val="1143612959"/>
              </p:ext>
            </p:extLst>
          </p:nvPr>
        </p:nvGraphicFramePr>
        <p:xfrm>
          <a:off x="1594" y="1600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430" name="think-cell Slide" r:id="rId19" imgW="270" imgH="270" progId="TCLayout.ActiveDocument.1">
                  <p:embed/>
                </p:oleObj>
              </mc:Choice>
              <mc:Fallback>
                <p:oleObj name="think-cell Slide" r:id="rId19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1594" y="1600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84672" y="205467"/>
            <a:ext cx="9351033" cy="703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dirty="0"/>
              <a:t>Образец заголовка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5749" y="923026"/>
            <a:ext cx="9341329" cy="5330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91424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dirty="0"/>
              <a:t>Образец текста</a:t>
            </a:r>
          </a:p>
          <a:p>
            <a:pPr lvl="1"/>
            <a:r>
              <a:rPr lang="ru-RU" altLang="en-US" dirty="0"/>
              <a:t>Второй уровень</a:t>
            </a:r>
          </a:p>
          <a:p>
            <a:pPr lvl="2"/>
            <a:r>
              <a:rPr lang="ru-RU" altLang="en-US" dirty="0"/>
              <a:t>Третий уровень</a:t>
            </a:r>
          </a:p>
          <a:p>
            <a:pPr lvl="3"/>
            <a:r>
              <a:rPr lang="ru-RU" altLang="en-US" dirty="0"/>
              <a:t>Четвертый уровень</a:t>
            </a:r>
          </a:p>
          <a:p>
            <a:pPr lvl="4"/>
            <a:r>
              <a:rPr lang="ru-RU" altLang="en-US" dirty="0"/>
              <a:t>Пятый уровень</a:t>
            </a:r>
          </a:p>
        </p:txBody>
      </p:sp>
      <p:sp>
        <p:nvSpPr>
          <p:cNvPr id="127018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179045" y="6392551"/>
            <a:ext cx="471821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800" b="0" i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0077457" y="109538"/>
            <a:ext cx="663575" cy="582612"/>
          </a:xfrm>
          <a:prstGeom prst="rect">
            <a:avLst/>
          </a:prstGeom>
          <a:solidFill>
            <a:srgbClr val="008C9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en-US" sz="1100" dirty="0">
                <a:solidFill>
                  <a:srgbClr val="FFFFFF"/>
                </a:solidFill>
              </a:rPr>
              <a:t>140</a:t>
            </a:r>
            <a:endParaRPr lang="ru-RU" sz="1100" dirty="0">
              <a:solidFill>
                <a:srgbClr val="FFFFFF"/>
              </a:solidFill>
            </a:endParaRP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</a:t>
            </a:r>
            <a:r>
              <a:rPr lang="en-US" sz="1100" dirty="0">
                <a:solidFill>
                  <a:srgbClr val="FFFFFF"/>
                </a:solidFill>
              </a:rPr>
              <a:t>49</a:t>
            </a:r>
            <a:endParaRPr lang="ru-RU" sz="1100" dirty="0">
              <a:solidFill>
                <a:srgbClr val="FFFFFF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077457" y="1274763"/>
            <a:ext cx="663575" cy="584200"/>
          </a:xfrm>
          <a:prstGeom prst="rect">
            <a:avLst/>
          </a:prstGeom>
          <a:solidFill>
            <a:srgbClr val="D0D0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208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0077457" y="692152"/>
            <a:ext cx="663575" cy="582613"/>
          </a:xfrm>
          <a:prstGeom prst="rect">
            <a:avLst/>
          </a:prstGeom>
          <a:solidFill>
            <a:srgbClr val="99CC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153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204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10077457" y="2182813"/>
            <a:ext cx="663575" cy="584200"/>
          </a:xfrm>
          <a:prstGeom prst="rect">
            <a:avLst/>
          </a:prstGeom>
          <a:solidFill>
            <a:srgbClr val="F2F2F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10077457" y="2760663"/>
            <a:ext cx="663575" cy="582612"/>
          </a:xfrm>
          <a:prstGeom prst="rect">
            <a:avLst/>
          </a:prstGeom>
          <a:solidFill>
            <a:srgbClr val="B2D2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178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210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216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10077457" y="3343281"/>
            <a:ext cx="663575" cy="582613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000000"/>
                </a:solidFill>
              </a:rPr>
              <a:t>255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000000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10077457" y="3925888"/>
            <a:ext cx="663575" cy="582612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10077457" y="5091113"/>
            <a:ext cx="663575" cy="584200"/>
          </a:xfrm>
          <a:prstGeom prst="rect">
            <a:avLst/>
          </a:prstGeom>
          <a:solidFill>
            <a:srgbClr val="80808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0077457" y="5675313"/>
            <a:ext cx="663575" cy="584200"/>
          </a:xfrm>
          <a:prstGeom prst="rect">
            <a:avLst/>
          </a:prstGeom>
          <a:solidFill>
            <a:srgbClr val="F58A1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245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138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31</a:t>
            </a:r>
          </a:p>
        </p:txBody>
      </p:sp>
      <p:graphicFrame>
        <p:nvGraphicFramePr>
          <p:cNvPr id="17" name="Объект 16" hidden="1"/>
          <p:cNvGraphicFramePr>
            <a:graphicFrameLocks noChangeAspect="1"/>
          </p:cNvGraphicFramePr>
          <p:nvPr>
            <p:custDataLst>
              <p:tags r:id="rId18"/>
            </p:custDataLst>
            <p:extLst>
              <p:ext uri="{D42A27DB-BD31-4B8C-83A1-F6EECF244321}">
                <p14:modId xmlns:p14="http://schemas.microsoft.com/office/powerpoint/2010/main" val="598596296"/>
              </p:ext>
            </p:extLst>
          </p:nvPr>
        </p:nvGraphicFramePr>
        <p:xfrm>
          <a:off x="1596" y="1602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431" name="think-cell Slide" r:id="rId21" imgW="270" imgH="270" progId="TCLayout.ActiveDocument.1">
                  <p:embed/>
                </p:oleObj>
              </mc:Choice>
              <mc:Fallback>
                <p:oleObj name="think-cell Slide" r:id="rId21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1596" y="1602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Прямоугольник 25"/>
          <p:cNvSpPr/>
          <p:nvPr/>
        </p:nvSpPr>
        <p:spPr>
          <a:xfrm>
            <a:off x="10077459" y="1274763"/>
            <a:ext cx="663575" cy="584200"/>
          </a:xfrm>
          <a:prstGeom prst="rect">
            <a:avLst/>
          </a:prstGeom>
          <a:solidFill>
            <a:srgbClr val="D0D0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208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10077459" y="692152"/>
            <a:ext cx="663575" cy="582613"/>
          </a:xfrm>
          <a:prstGeom prst="rect">
            <a:avLst/>
          </a:prstGeom>
          <a:solidFill>
            <a:srgbClr val="99CC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153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204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10077459" y="2182813"/>
            <a:ext cx="663575" cy="584200"/>
          </a:xfrm>
          <a:prstGeom prst="rect">
            <a:avLst/>
          </a:prstGeom>
          <a:solidFill>
            <a:srgbClr val="F2F2F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10077459" y="2760663"/>
            <a:ext cx="663575" cy="582612"/>
          </a:xfrm>
          <a:prstGeom prst="rect">
            <a:avLst/>
          </a:prstGeom>
          <a:solidFill>
            <a:srgbClr val="B2D2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178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210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216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10077459" y="3343281"/>
            <a:ext cx="663575" cy="582613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000000"/>
                </a:solidFill>
              </a:rPr>
              <a:t>255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000000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10077459" y="3925888"/>
            <a:ext cx="663575" cy="582612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10077459" y="5091113"/>
            <a:ext cx="663575" cy="584200"/>
          </a:xfrm>
          <a:prstGeom prst="rect">
            <a:avLst/>
          </a:prstGeom>
          <a:solidFill>
            <a:srgbClr val="80808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10077459" y="5675313"/>
            <a:ext cx="663575" cy="584200"/>
          </a:xfrm>
          <a:prstGeom prst="rect">
            <a:avLst/>
          </a:prstGeom>
          <a:solidFill>
            <a:srgbClr val="F58A1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245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138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31</a:t>
            </a:r>
          </a:p>
        </p:txBody>
      </p:sp>
      <p:sp>
        <p:nvSpPr>
          <p:cNvPr id="2" name="Дата 1"/>
          <p:cNvSpPr>
            <a:spLocks noGrp="1"/>
          </p:cNvSpPr>
          <p:nvPr>
            <p:ph type="dt" sz="half" idx="2"/>
          </p:nvPr>
        </p:nvSpPr>
        <p:spPr>
          <a:xfrm>
            <a:off x="6872038" y="6469470"/>
            <a:ext cx="813998" cy="23423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lang="ru-RU" sz="800" i="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287666" y="6248070"/>
            <a:ext cx="6417933" cy="45563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lang="ru-RU" sz="800" i="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Реинжиниринг системы управления безопасностью подрядных организаций</a:t>
            </a:r>
            <a:endParaRPr lang="ru-RU"/>
          </a:p>
        </p:txBody>
      </p:sp>
      <p:pic>
        <p:nvPicPr>
          <p:cNvPr id="35" name="Изображение 1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0062" y="6495572"/>
            <a:ext cx="966788" cy="182703"/>
          </a:xfrm>
          <a:prstGeom prst="rect">
            <a:avLst/>
          </a:prstGeom>
        </p:spPr>
      </p:pic>
      <p:cxnSp>
        <p:nvCxnSpPr>
          <p:cNvPr id="36" name="Прямая соединительная линия 35"/>
          <p:cNvCxnSpPr/>
          <p:nvPr/>
        </p:nvCxnSpPr>
        <p:spPr bwMode="auto">
          <a:xfrm>
            <a:off x="6711351" y="6326846"/>
            <a:ext cx="3194649" cy="0"/>
          </a:xfrm>
          <a:prstGeom prst="line">
            <a:avLst/>
          </a:prstGeom>
          <a:solidFill>
            <a:schemeClr val="accent1"/>
          </a:solidFill>
          <a:ln w="47625" cap="flat" cmpd="sng" algn="ctr"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68000">
                  <a:schemeClr val="accent1">
                    <a:tint val="44500"/>
                    <a:satMod val="160000"/>
                  </a:schemeClr>
                </a:gs>
                <a:gs pos="100000">
                  <a:schemeClr val="bg1"/>
                </a:gs>
              </a:gsLst>
              <a:lin ang="108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612720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1" r:id="rId1"/>
    <p:sldLayoutId id="2147484188" r:id="rId2"/>
    <p:sldLayoutId id="2147484189" r:id="rId3"/>
    <p:sldLayoutId id="2147484190" r:id="rId4"/>
    <p:sldLayoutId id="2147484191" r:id="rId5"/>
    <p:sldLayoutId id="2147484192" r:id="rId6"/>
    <p:sldLayoutId id="2147484193" r:id="rId7"/>
    <p:sldLayoutId id="2147484194" r:id="rId8"/>
    <p:sldLayoutId id="2147484195" r:id="rId9"/>
    <p:sldLayoutId id="2147484196" r:id="rId10"/>
    <p:sldLayoutId id="2147484197" r:id="rId11"/>
    <p:sldLayoutId id="2147484198" r:id="rId12"/>
    <p:sldLayoutId id="2147484199" r:id="rId13"/>
    <p:sldLayoutId id="2147484200" r:id="rId14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5pPr>
      <a:lvl6pPr marL="457119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6pPr>
      <a:lvl7pPr marL="914239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7pPr>
      <a:lvl8pPr marL="1371358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8pPr>
      <a:lvl9pPr marL="1828477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9pPr>
    </p:titleStyle>
    <p:bodyStyle>
      <a:lvl1pPr marL="0" indent="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charset="2"/>
        <a:buNone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534988" indent="-1905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panose="020B0604020202020204" pitchFamily="34" charset="0"/>
        <a:buChar char="•"/>
        <a:defRPr sz="1600">
          <a:solidFill>
            <a:schemeClr val="tx1"/>
          </a:solidFill>
          <a:latin typeface="+mn-lt"/>
        </a:defRPr>
      </a:lvl2pPr>
      <a:lvl3pPr marL="801688" indent="-1079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Arial" panose="020B0604020202020204" pitchFamily="34" charset="0"/>
        <a:buChar char="•"/>
        <a:defRPr sz="1500">
          <a:solidFill>
            <a:schemeClr val="tx1"/>
          </a:solidFill>
          <a:latin typeface="+mn-lt"/>
        </a:defRPr>
      </a:lvl3pPr>
      <a:lvl4pPr marL="1165225" indent="-176213" algn="l" rtl="0" eaLnBrk="1" fontAlgn="base" hangingPunct="1">
        <a:spcBef>
          <a:spcPct val="20000"/>
        </a:spcBef>
        <a:spcAft>
          <a:spcPct val="0"/>
        </a:spcAft>
        <a:buClrTx/>
        <a:buFont typeface="Arial" panose="020B0604020202020204" pitchFamily="34" charset="0"/>
        <a:buChar char="•"/>
        <a:defRPr sz="1200">
          <a:solidFill>
            <a:schemeClr val="tx1"/>
          </a:solidFill>
          <a:latin typeface="+mn-lt"/>
        </a:defRPr>
      </a:lvl4pPr>
      <a:lvl5pPr marL="1431925" indent="-149225" algn="l" rtl="0" eaLnBrk="1" fontAlgn="base" hangingPunct="1">
        <a:spcBef>
          <a:spcPct val="20000"/>
        </a:spcBef>
        <a:spcAft>
          <a:spcPct val="0"/>
        </a:spcAft>
        <a:buClr>
          <a:schemeClr val="accent4"/>
        </a:buClr>
        <a:buFont typeface="Arial" panose="020B0604020202020204" pitchFamily="34" charset="0"/>
        <a:buChar char="•"/>
        <a:defRPr sz="1200">
          <a:solidFill>
            <a:schemeClr val="tx1"/>
          </a:solidFill>
          <a:latin typeface="+mn-lt"/>
        </a:defRPr>
      </a:lvl5pPr>
      <a:lvl6pPr marL="2055450" indent="-315857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6pPr>
      <a:lvl7pPr marL="2512570" indent="-315857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7pPr>
      <a:lvl8pPr marL="2969689" indent="-315857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8pPr>
      <a:lvl9pPr marL="3426808" indent="-315857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19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39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58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77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96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16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35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54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Реинжиниринг системы управления безопасностью подрядных организаций</a:t>
            </a:r>
            <a:endParaRPr lang="ru-RU" dirty="0"/>
          </a:p>
        </p:txBody>
      </p:sp>
      <p:graphicFrame>
        <p:nvGraphicFramePr>
          <p:cNvPr id="38" name="Таблица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0481753"/>
              </p:ext>
            </p:extLst>
          </p:nvPr>
        </p:nvGraphicFramePr>
        <p:xfrm>
          <a:off x="160774" y="423862"/>
          <a:ext cx="9596176" cy="49878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339">
                  <a:extLst>
                    <a:ext uri="{9D8B030D-6E8A-4147-A177-3AD203B41FA5}">
                      <a16:colId xmlns:a16="http://schemas.microsoft.com/office/drawing/2014/main" val="670350769"/>
                    </a:ext>
                  </a:extLst>
                </a:gridCol>
                <a:gridCol w="899489">
                  <a:extLst>
                    <a:ext uri="{9D8B030D-6E8A-4147-A177-3AD203B41FA5}">
                      <a16:colId xmlns:a16="http://schemas.microsoft.com/office/drawing/2014/main" val="357342716"/>
                    </a:ext>
                  </a:extLst>
                </a:gridCol>
                <a:gridCol w="3841294">
                  <a:extLst>
                    <a:ext uri="{9D8B030D-6E8A-4147-A177-3AD203B41FA5}">
                      <a16:colId xmlns:a16="http://schemas.microsoft.com/office/drawing/2014/main" val="3811385487"/>
                    </a:ext>
                  </a:extLst>
                </a:gridCol>
                <a:gridCol w="3499363">
                  <a:extLst>
                    <a:ext uri="{9D8B030D-6E8A-4147-A177-3AD203B41FA5}">
                      <a16:colId xmlns:a16="http://schemas.microsoft.com/office/drawing/2014/main" val="1575485530"/>
                    </a:ext>
                  </a:extLst>
                </a:gridCol>
                <a:gridCol w="974691">
                  <a:extLst>
                    <a:ext uri="{9D8B030D-6E8A-4147-A177-3AD203B41FA5}">
                      <a16:colId xmlns:a16="http://schemas.microsoft.com/office/drawing/2014/main" val="1794615987"/>
                    </a:ext>
                  </a:extLst>
                </a:gridCol>
              </a:tblGrid>
              <a:tr h="567083">
                <a:tc>
                  <a:txBody>
                    <a:bodyPr/>
                    <a:lstStyle/>
                    <a:p>
                      <a:pPr algn="ctr"/>
                      <a:r>
                        <a:rPr lang="ru-RU" sz="900" b="1" dirty="0" smtClean="0">
                          <a:solidFill>
                            <a:schemeClr val="tx1"/>
                          </a:solidFill>
                        </a:rPr>
                        <a:t>Оценка</a:t>
                      </a:r>
                      <a:endParaRPr lang="ru-RU" sz="9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tx1"/>
                          </a:solidFill>
                        </a:rPr>
                        <a:t>Краткая расшифровка оценки</a:t>
                      </a:r>
                      <a:endParaRPr lang="ru-RU" sz="1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tx1"/>
                          </a:solidFill>
                        </a:rPr>
                        <a:t>Критерии оценки Подрядчика, не выполнявшего</a:t>
                      </a:r>
                      <a:r>
                        <a:rPr lang="ru-RU" sz="1000" b="1" baseline="0" dirty="0" smtClean="0">
                          <a:solidFill>
                            <a:schemeClr val="tx1"/>
                          </a:solidFill>
                        </a:rPr>
                        <a:t> работы на территории Предприятия, либо отработавшего менее 20</a:t>
                      </a:r>
                      <a:r>
                        <a:rPr lang="en-US" sz="1000" b="1" baseline="0" dirty="0" smtClean="0">
                          <a:solidFill>
                            <a:schemeClr val="tx1"/>
                          </a:solidFill>
                        </a:rPr>
                        <a:t>’0</a:t>
                      </a:r>
                      <a:r>
                        <a:rPr lang="ru-RU" sz="1000" b="1" baseline="0" dirty="0" smtClean="0">
                          <a:solidFill>
                            <a:schemeClr val="tx1"/>
                          </a:solidFill>
                        </a:rPr>
                        <a:t>00 </a:t>
                      </a:r>
                      <a:r>
                        <a:rPr lang="ru-RU" sz="1000" b="1" baseline="0" dirty="0" err="1" smtClean="0">
                          <a:solidFill>
                            <a:schemeClr val="tx1"/>
                          </a:solidFill>
                        </a:rPr>
                        <a:t>человекочасов</a:t>
                      </a:r>
                      <a:r>
                        <a:rPr lang="ru-RU" sz="1000" b="1" baseline="0" dirty="0" smtClean="0">
                          <a:solidFill>
                            <a:schemeClr val="tx1"/>
                          </a:solidFill>
                        </a:rPr>
                        <a:t> на территории Предприятия за предыдущий и текущий год</a:t>
                      </a:r>
                      <a:endParaRPr lang="ru-RU" sz="1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tx1"/>
                          </a:solidFill>
                        </a:rPr>
                        <a:t>Критерии оценки Подрядчика, выполнявшего</a:t>
                      </a:r>
                      <a:r>
                        <a:rPr lang="ru-RU" sz="1000" b="1" baseline="0" dirty="0" smtClean="0">
                          <a:solidFill>
                            <a:schemeClr val="tx1"/>
                          </a:solidFill>
                        </a:rPr>
                        <a:t> работы на территории Предприятия и отработавшего более 2</a:t>
                      </a:r>
                      <a:r>
                        <a:rPr lang="en-US" sz="1000" b="1" baseline="0" dirty="0" smtClean="0">
                          <a:solidFill>
                            <a:schemeClr val="tx1"/>
                          </a:solidFill>
                        </a:rPr>
                        <a:t>0’000</a:t>
                      </a:r>
                      <a:r>
                        <a:rPr lang="ru-RU" sz="10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000" b="1" baseline="0" dirty="0" err="1" smtClean="0">
                          <a:solidFill>
                            <a:schemeClr val="tx1"/>
                          </a:solidFill>
                        </a:rPr>
                        <a:t>человекочасов</a:t>
                      </a:r>
                      <a:r>
                        <a:rPr lang="ru-RU" sz="1000" b="1" baseline="0" dirty="0" smtClean="0">
                          <a:solidFill>
                            <a:schemeClr val="tx1"/>
                          </a:solidFill>
                        </a:rPr>
                        <a:t> за предыдущий и текущий год</a:t>
                      </a:r>
                      <a:endParaRPr lang="en-US" sz="10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sz="1000" b="1" baseline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ru-RU" sz="1000" b="1" baseline="0" dirty="0" smtClean="0">
                          <a:solidFill>
                            <a:schemeClr val="tx1"/>
                          </a:solidFill>
                        </a:rPr>
                        <a:t>данные учитываются по подрядчику и привлеченным им субподрядчикам)</a:t>
                      </a:r>
                      <a:endParaRPr lang="ru-RU" sz="1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tx1"/>
                          </a:solidFill>
                        </a:rPr>
                        <a:t>Рекомендации по результатам проверки</a:t>
                      </a:r>
                      <a:endParaRPr lang="ru-RU" sz="1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2617593"/>
                  </a:ext>
                </a:extLst>
              </a:tr>
              <a:tr h="727047">
                <a:tc>
                  <a:txBody>
                    <a:bodyPr/>
                    <a:lstStyle/>
                    <a:p>
                      <a:pPr algn="ctr"/>
                      <a:r>
                        <a:rPr lang="ru-RU" sz="900" b="1" dirty="0" smtClean="0"/>
                        <a:t>5</a:t>
                      </a:r>
                      <a:endParaRPr lang="ru-RU" sz="900" b="1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C9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 b="1" dirty="0" smtClean="0">
                          <a:solidFill>
                            <a:schemeClr val="tx1"/>
                          </a:solidFill>
                        </a:rPr>
                        <a:t>Эталонный уровень</a:t>
                      </a:r>
                      <a:endParaRPr lang="ru-RU" sz="9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ru-RU" sz="800" b="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ru-RU" sz="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E2E4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Tx/>
                        <a:buChar char="-"/>
                      </a:pPr>
                      <a:r>
                        <a:rPr lang="ru-RU" sz="800" b="0" dirty="0" smtClean="0">
                          <a:solidFill>
                            <a:schemeClr val="tx1"/>
                          </a:solidFill>
                        </a:rPr>
                        <a:t>отсутствие актов о нарушении</a:t>
                      </a:r>
                      <a:r>
                        <a:rPr lang="ru-RU" sz="8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800" b="0" dirty="0" smtClean="0">
                          <a:solidFill>
                            <a:schemeClr val="tx1"/>
                          </a:solidFill>
                        </a:rPr>
                        <a:t>в области ОТ, ПБ и Э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ru-RU" sz="800" b="0" baseline="0" dirty="0" smtClean="0">
                          <a:solidFill>
                            <a:schemeClr val="tx1"/>
                          </a:solidFill>
                        </a:rPr>
                        <a:t>самостоятельное выявление опасных ситуаций (10:1 по отношению к выявленным  опасным ситуациям/нарушениями работниками Заказчика)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ru-RU" sz="800" b="0" baseline="0" dirty="0" smtClean="0">
                          <a:solidFill>
                            <a:schemeClr val="tx1"/>
                          </a:solidFill>
                        </a:rPr>
                        <a:t>наличие системы оценки и мотивации персонала в области ОТ, ПБ и Э</a:t>
                      </a: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ru-RU" sz="800" b="0" dirty="0" smtClean="0">
                          <a:solidFill>
                            <a:schemeClr val="tx1"/>
                          </a:solidFill>
                        </a:rPr>
                        <a:t>Рекомендуется</a:t>
                      </a:r>
                      <a:r>
                        <a:rPr lang="ru-RU" sz="800" b="0" baseline="0" dirty="0" smtClean="0">
                          <a:solidFill>
                            <a:schemeClr val="tx1"/>
                          </a:solidFill>
                        </a:rPr>
                        <a:t> для выполнения работ</a:t>
                      </a:r>
                      <a:endParaRPr lang="ru-RU" sz="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53849429"/>
                  </a:ext>
                </a:extLst>
              </a:tr>
              <a:tr h="866362">
                <a:tc>
                  <a:txBody>
                    <a:bodyPr/>
                    <a:lstStyle/>
                    <a:p>
                      <a:pPr algn="ctr"/>
                      <a:r>
                        <a:rPr lang="ru-RU" sz="900" b="1" dirty="0" smtClean="0"/>
                        <a:t>4</a:t>
                      </a:r>
                      <a:endParaRPr lang="ru-RU" sz="900" b="1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 b="1" dirty="0" smtClean="0">
                          <a:solidFill>
                            <a:schemeClr val="tx1"/>
                          </a:solidFill>
                        </a:rPr>
                        <a:t>Высокий уровень</a:t>
                      </a:r>
                      <a:endParaRPr lang="ru-RU" sz="9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ru-RU" sz="800" b="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E2E4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Tx/>
                        <a:buChar char="-"/>
                      </a:pPr>
                      <a:r>
                        <a:rPr lang="ru-RU" sz="800" b="0" dirty="0" smtClean="0">
                          <a:solidFill>
                            <a:schemeClr val="tx1"/>
                          </a:solidFill>
                        </a:rPr>
                        <a:t>отсутствие крупных,</a:t>
                      </a:r>
                      <a:r>
                        <a:rPr lang="ru-RU" sz="800" b="0" baseline="0" dirty="0" smtClean="0">
                          <a:solidFill>
                            <a:schemeClr val="tx1"/>
                          </a:solidFill>
                        </a:rPr>
                        <a:t> значительных </a:t>
                      </a:r>
                      <a:r>
                        <a:rPr lang="ru-RU" sz="800" b="0" dirty="0" smtClean="0">
                          <a:solidFill>
                            <a:schemeClr val="tx1"/>
                          </a:solidFill>
                        </a:rPr>
                        <a:t>происшествий с работниками в области ОТ, ПБ и Э, отсутствие микротравм с оказанием медицинской помощи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ru-RU" sz="800" b="0" dirty="0" smtClean="0">
                          <a:solidFill>
                            <a:schemeClr val="tx1"/>
                          </a:solidFill>
                        </a:rPr>
                        <a:t>до</a:t>
                      </a:r>
                      <a:r>
                        <a:rPr lang="ru-RU" sz="800" b="0" baseline="0" dirty="0" smtClean="0">
                          <a:solidFill>
                            <a:schemeClr val="tx1"/>
                          </a:solidFill>
                        </a:rPr>
                        <a:t> 3х штрафных актов в области ОТ, ПБ и Э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ru-RU" sz="800" b="0" baseline="0" dirty="0" smtClean="0">
                          <a:solidFill>
                            <a:schemeClr val="tx1"/>
                          </a:solidFill>
                        </a:rPr>
                        <a:t>ежемесячное самостоятельное выявление опасных ситуаций</a:t>
                      </a:r>
                      <a:endParaRPr lang="ru-RU" sz="8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23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0" dirty="0" smtClean="0">
                          <a:solidFill>
                            <a:schemeClr val="tx1"/>
                          </a:solidFill>
                        </a:rPr>
                        <a:t>Допускается</a:t>
                      </a:r>
                      <a:r>
                        <a:rPr lang="ru-RU" sz="800" b="0" baseline="0" dirty="0" smtClean="0">
                          <a:solidFill>
                            <a:schemeClr val="tx1"/>
                          </a:solidFill>
                        </a:rPr>
                        <a:t> для выполнения работ</a:t>
                      </a:r>
                      <a:endParaRPr lang="ru-RU" sz="8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35534277"/>
                  </a:ext>
                </a:extLst>
              </a:tr>
              <a:tr h="580444">
                <a:tc>
                  <a:txBody>
                    <a:bodyPr/>
                    <a:lstStyle/>
                    <a:p>
                      <a:pPr algn="ctr"/>
                      <a:r>
                        <a:rPr lang="ru-RU" sz="900" b="1" dirty="0" smtClean="0"/>
                        <a:t>3</a:t>
                      </a:r>
                      <a:endParaRPr lang="ru-RU" sz="900" b="1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 b="1" dirty="0" smtClean="0">
                          <a:solidFill>
                            <a:schemeClr val="tx1"/>
                          </a:solidFill>
                        </a:rPr>
                        <a:t>Средний уровень</a:t>
                      </a:r>
                      <a:endParaRPr lang="ru-RU" sz="9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Tx/>
                        <a:buChar char="-"/>
                      </a:pPr>
                      <a:r>
                        <a:rPr lang="ru-RU" sz="800" b="0" dirty="0" smtClean="0">
                          <a:solidFill>
                            <a:schemeClr val="tx1"/>
                          </a:solidFill>
                        </a:rPr>
                        <a:t>наличие квалифицированной службы ОТ, ПБ</a:t>
                      </a:r>
                      <a:r>
                        <a:rPr lang="ru-RU" sz="800" b="0" baseline="0" dirty="0" smtClean="0">
                          <a:solidFill>
                            <a:schemeClr val="tx1"/>
                          </a:solidFill>
                        </a:rPr>
                        <a:t> и Э</a:t>
                      </a:r>
                    </a:p>
                    <a:p>
                      <a:pPr marL="171450" marR="0" lvl="0" indent="-171450" algn="l" defTabSz="91423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800" u="none" strike="noStrike" dirty="0" smtClean="0">
                          <a:effectLst/>
                        </a:rPr>
                        <a:t>количество пострадавших от несчастных случаев за предыдущие 3 года не более 1 на 500 человек среднесписочной численности организации</a:t>
                      </a:r>
                    </a:p>
                    <a:p>
                      <a:pPr marL="171450" marR="0" lvl="0" indent="-171450" algn="l" defTabSz="91423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800" u="none" strike="noStrike" dirty="0" smtClean="0">
                          <a:effectLst/>
                        </a:rPr>
                        <a:t>количество погибших от несчастных случаев за предыдущие 3 года не более 1 на 2000 человек среднесписочной численности организации</a:t>
                      </a:r>
                      <a:endParaRPr lang="ru-RU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Tx/>
                        <a:buChar char="-"/>
                      </a:pPr>
                      <a:r>
                        <a:rPr lang="ru-RU" sz="800" b="0" baseline="0" dirty="0" smtClean="0">
                          <a:solidFill>
                            <a:schemeClr val="tx1"/>
                          </a:solidFill>
                        </a:rPr>
                        <a:t>отсутствие крупных и значительных происшествий,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ru-RU" sz="800" b="0" baseline="0" dirty="0" smtClean="0">
                          <a:solidFill>
                            <a:schemeClr val="tx1"/>
                          </a:solidFill>
                        </a:rPr>
                        <a:t>наличие от 3х до 10 актов о нарушении в области ОТ, ПБ и Э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endParaRPr lang="ru-RU" sz="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23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0" dirty="0" smtClean="0">
                          <a:solidFill>
                            <a:schemeClr val="tx1"/>
                          </a:solidFill>
                        </a:rPr>
                        <a:t>Допускается</a:t>
                      </a:r>
                      <a:r>
                        <a:rPr lang="ru-RU" sz="800" b="0" baseline="0" dirty="0" smtClean="0">
                          <a:solidFill>
                            <a:schemeClr val="tx1"/>
                          </a:solidFill>
                        </a:rPr>
                        <a:t> для выполнения работ</a:t>
                      </a:r>
                      <a:endParaRPr lang="ru-RU" sz="8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0277465"/>
                  </a:ext>
                </a:extLst>
              </a:tr>
              <a:tr h="856529">
                <a:tc>
                  <a:txBody>
                    <a:bodyPr/>
                    <a:lstStyle/>
                    <a:p>
                      <a:pPr algn="ctr"/>
                      <a:r>
                        <a:rPr lang="ru-RU" sz="900" b="1" dirty="0" smtClean="0"/>
                        <a:t>2</a:t>
                      </a:r>
                      <a:endParaRPr lang="ru-RU" sz="900" b="1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8A1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 b="1" dirty="0" smtClean="0">
                          <a:solidFill>
                            <a:schemeClr val="tx1"/>
                          </a:solidFill>
                        </a:rPr>
                        <a:t>Низкий уровень</a:t>
                      </a:r>
                      <a:endParaRPr lang="ru-RU" sz="9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23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800" b="0" dirty="0" smtClean="0">
                          <a:solidFill>
                            <a:schemeClr val="tx1"/>
                          </a:solidFill>
                        </a:rPr>
                        <a:t>наличие квалифицированной службы ОТ, ПБ</a:t>
                      </a:r>
                      <a:r>
                        <a:rPr lang="ru-RU" sz="800" b="0" baseline="0" dirty="0" smtClean="0">
                          <a:solidFill>
                            <a:schemeClr val="tx1"/>
                          </a:solidFill>
                        </a:rPr>
                        <a:t> и Э</a:t>
                      </a:r>
                    </a:p>
                    <a:p>
                      <a:pPr marL="171450" marR="0" lvl="0" indent="-171450" algn="l" defTabSz="91423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800" u="none" strike="noStrike" dirty="0" smtClean="0">
                          <a:effectLst/>
                        </a:rPr>
                        <a:t>количество пострадавших от несчастных случаев за предыдущие 3 года более 1 на 500 человек среднесписочной численности организации либо количество погибших от несчастных случаев за предыдущие 3 года более 1 на 2000 человек среднесписочной численности организации</a:t>
                      </a:r>
                      <a:endParaRPr lang="ru-RU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Tx/>
                        <a:buChar char="-"/>
                      </a:pPr>
                      <a:r>
                        <a:rPr lang="ru-RU" sz="800" b="0" baseline="0" dirty="0" smtClean="0">
                          <a:solidFill>
                            <a:schemeClr val="tx1"/>
                          </a:solidFill>
                        </a:rPr>
                        <a:t>более 10 актов о нарушении в области ОТ, ПБ и Э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endParaRPr lang="en-US" sz="800" b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171450" indent="-171450">
                        <a:buFontTx/>
                        <a:buChar char="-"/>
                      </a:pPr>
                      <a:endParaRPr lang="ru-RU" sz="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0" dirty="0" smtClean="0">
                          <a:solidFill>
                            <a:schemeClr val="tx1"/>
                          </a:solidFill>
                        </a:rPr>
                        <a:t>Допускается для выполнения</a:t>
                      </a:r>
                      <a:r>
                        <a:rPr lang="ru-RU" sz="800" b="0" baseline="0" dirty="0" smtClean="0">
                          <a:solidFill>
                            <a:schemeClr val="tx1"/>
                          </a:solidFill>
                        </a:rPr>
                        <a:t> работ только при отсутствии альтернативы</a:t>
                      </a:r>
                      <a:endParaRPr lang="ru-RU" sz="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8643239"/>
                  </a:ext>
                </a:extLst>
              </a:tr>
              <a:tr h="735095">
                <a:tc>
                  <a:txBody>
                    <a:bodyPr/>
                    <a:lstStyle/>
                    <a:p>
                      <a:pPr algn="ctr"/>
                      <a:r>
                        <a:rPr lang="ru-RU" sz="900" b="1" dirty="0" smtClean="0"/>
                        <a:t>1</a:t>
                      </a:r>
                      <a:endParaRPr lang="ru-RU" sz="900" b="1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 b="1" dirty="0" smtClean="0">
                          <a:solidFill>
                            <a:schemeClr val="tx1"/>
                          </a:solidFill>
                        </a:rPr>
                        <a:t>Неприемлемый</a:t>
                      </a:r>
                      <a:r>
                        <a:rPr lang="ru-RU" sz="900" b="1" baseline="0" dirty="0" smtClean="0">
                          <a:solidFill>
                            <a:schemeClr val="tx1"/>
                          </a:solidFill>
                        </a:rPr>
                        <a:t> уровень</a:t>
                      </a:r>
                      <a:endParaRPr lang="ru-RU" sz="9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23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baseline="0" dirty="0" smtClean="0">
                          <a:solidFill>
                            <a:schemeClr val="tx1"/>
                          </a:solidFill>
                        </a:rPr>
                        <a:t>Наличие любого из перечисленных ниже критериев:</a:t>
                      </a:r>
                      <a:endParaRPr lang="ru-RU" sz="8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171450" marR="0" lvl="0" indent="-171450" algn="l" defTabSz="91423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800" u="none" strike="noStrike" dirty="0" smtClean="0">
                          <a:effectLst/>
                        </a:rPr>
                        <a:t>наличие более 2х смертельных несчастных случаев за предыдущий и текущий годы</a:t>
                      </a:r>
                    </a:p>
                    <a:p>
                      <a:pPr marL="171450" marR="0" lvl="0" indent="-171450" algn="l" defTabSz="91423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800" u="none" strike="noStrike" dirty="0" smtClean="0">
                          <a:effectLst/>
                        </a:rPr>
                        <a:t>отсутствие квалифицированной</a:t>
                      </a:r>
                      <a:r>
                        <a:rPr lang="ru-RU" sz="800" u="none" strike="noStrike" baseline="0" dirty="0" smtClean="0">
                          <a:effectLst/>
                        </a:rPr>
                        <a:t> службы ОТ, ПБ и Э</a:t>
                      </a:r>
                    </a:p>
                    <a:p>
                      <a:pPr marL="171450" marR="0" lvl="0" indent="-171450" algn="l" defTabSz="91423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800" u="none" strike="noStrike" baseline="0" dirty="0" smtClean="0">
                          <a:effectLst/>
                        </a:rPr>
                        <a:t>несоответствие требованиям технического задания</a:t>
                      </a:r>
                      <a:endParaRPr lang="ru-RU" sz="8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800" b="0" dirty="0" smtClean="0">
                          <a:solidFill>
                            <a:schemeClr val="tx1"/>
                          </a:solidFill>
                        </a:rPr>
                        <a:t>Организация включена</a:t>
                      </a:r>
                      <a:r>
                        <a:rPr lang="ru-RU" sz="800" b="0" baseline="0" dirty="0" smtClean="0">
                          <a:solidFill>
                            <a:schemeClr val="tx1"/>
                          </a:solidFill>
                        </a:rPr>
                        <a:t> в реестр контрагентов, требующих повышенного внимания. Решение о включении в реестр принято Арбитражной комиссией компании.</a:t>
                      </a:r>
                      <a:endParaRPr lang="ru-RU" sz="8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0" dirty="0" smtClean="0">
                          <a:solidFill>
                            <a:schemeClr val="tx1"/>
                          </a:solidFill>
                        </a:rPr>
                        <a:t>Не допускается</a:t>
                      </a:r>
                      <a:endParaRPr lang="ru-RU" sz="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08841110"/>
                  </a:ext>
                </a:extLst>
              </a:tr>
            </a:tbl>
          </a:graphicData>
        </a:graphic>
      </p:graphicFrame>
      <p:sp>
        <p:nvSpPr>
          <p:cNvPr id="64" name="TextBox 63"/>
          <p:cNvSpPr txBox="1"/>
          <p:nvPr/>
        </p:nvSpPr>
        <p:spPr>
          <a:xfrm>
            <a:off x="465186" y="140830"/>
            <a:ext cx="91856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i="1" dirty="0" smtClean="0"/>
              <a:t>Критерии оценки подрядной организации</a:t>
            </a:r>
            <a:endParaRPr lang="ru-RU" sz="1400" b="1" i="1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0936373" y="3366726"/>
            <a:ext cx="54923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*</a:t>
            </a:r>
            <a:endParaRPr lang="ru-RU" sz="1100" dirty="0"/>
          </a:p>
        </p:txBody>
      </p:sp>
    </p:spTree>
    <p:extLst>
      <p:ext uri="{BB962C8B-B14F-4D97-AF65-F5344CB8AC3E}">
        <p14:creationId xmlns:p14="http://schemas.microsoft.com/office/powerpoint/2010/main" val="2337345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SIBUR-NEW-А4-IN">
  <a:themeElements>
    <a:clrScheme name="Sibur-ЯРКАЯ">
      <a:dk1>
        <a:sysClr val="windowText" lastClr="000000"/>
      </a:dk1>
      <a:lt1>
        <a:sysClr val="window" lastClr="FFFFFF"/>
      </a:lt1>
      <a:dk2>
        <a:srgbClr val="B2D2D8"/>
      </a:dk2>
      <a:lt2>
        <a:srgbClr val="99CC00"/>
      </a:lt2>
      <a:accent1>
        <a:srgbClr val="008C95"/>
      </a:accent1>
      <a:accent2>
        <a:srgbClr val="99CC00"/>
      </a:accent2>
      <a:accent3>
        <a:srgbClr val="808080"/>
      </a:accent3>
      <a:accent4>
        <a:srgbClr val="F58A1F"/>
      </a:accent4>
      <a:accent5>
        <a:srgbClr val="B2D2D8"/>
      </a:accent5>
      <a:accent6>
        <a:srgbClr val="C00000"/>
      </a:accent6>
      <a:hlink>
        <a:srgbClr val="008C95"/>
      </a:hlink>
      <a:folHlink>
        <a:srgbClr val="00696F"/>
      </a:folHlink>
    </a:clrScheme>
    <a:fontScheme name="Сеть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Сеть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1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2">
        <a:dk1>
          <a:srgbClr val="000000"/>
        </a:dk1>
        <a:lt1>
          <a:srgbClr val="FFFFFF"/>
        </a:lt1>
        <a:dk2>
          <a:srgbClr val="4D4D4D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3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4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E78A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5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6">
        <a:dk1>
          <a:srgbClr val="000000"/>
        </a:dk1>
        <a:lt1>
          <a:srgbClr val="FFFFFF"/>
        </a:lt1>
        <a:dk2>
          <a:srgbClr val="080808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1+" id="{F7BBB245-C9BC-BA43-80AB-C21372824DAE}" vid="{6FBB5A1C-A9B2-3C43-B7D7-CBD79BB86CE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16FAC3A0D30DAA42AF4EBACF79D57079" ma:contentTypeVersion="1" ma:contentTypeDescription="Создание документа." ma:contentTypeScope="" ma:versionID="5b038f186db50e1ddcdbacd989e9fd93">
  <xsd:schema xmlns:xsd="http://www.w3.org/2001/XMLSchema" xmlns:xs="http://www.w3.org/2001/XMLSchema" xmlns:p="http://schemas.microsoft.com/office/2006/metadata/properties" xmlns:ns2="7bda88f5-81ee-4ce0-acd0-0fc58edecc95" xmlns:ns3="9b0c9865-9e5f-4a19-8def-db8deaed8a57" targetNamespace="http://schemas.microsoft.com/office/2006/metadata/properties" ma:root="true" ma:fieldsID="6f43ea1788a8d090c714bc610b22df34" ns2:_="" ns3:_="">
    <xsd:import namespace="7bda88f5-81ee-4ce0-acd0-0fc58edecc95"/>
    <xsd:import namespace="9b0c9865-9e5f-4a19-8def-db8deaed8a57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_x041e__x043f__x0438__x0441__x0430__x043d__x0438__x0435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da88f5-81ee-4ce0-acd0-0fc58edecc95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Значение идентификатора документа" ma:description="Значение идентификатора документа, присвоенного данному элементу." ma:internalName="_dlc_DocId" ma:readOnly="true">
      <xsd:simpleType>
        <xsd:restriction base="dms:Text"/>
      </xsd:simpleType>
    </xsd:element>
    <xsd:element name="_dlc_DocIdUrl" ma:index="9" nillable="true" ma:displayName="Идентификатор документа" ma:description="Постоянная ссылка на этот документ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Сохранить идентификатор" ma:description="Сохранять идентификатор при добавлении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b0c9865-9e5f-4a19-8def-db8deaed8a57" elementFormDefault="qualified">
    <xsd:import namespace="http://schemas.microsoft.com/office/2006/documentManagement/types"/>
    <xsd:import namespace="http://schemas.microsoft.com/office/infopath/2007/PartnerControls"/>
    <xsd:element name="_x041e__x043f__x0438__x0441__x0430__x043d__x0438__x0435_" ma:index="11" nillable="true" ma:displayName="Описание" ma:internalName="_x041e__x043f__x0438__x0441__x0430__x043d__x0438__x0435_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7bda88f5-81ee-4ce0-acd0-0fc58edecc95">E76AX7DTSNFM-10-110</_dlc_DocId>
    <_dlc_DocIdUrl xmlns="7bda88f5-81ee-4ce0-acd0-0fc58edecc95">
      <Url>https://sharepoint/portals/template/_layouts/15/DocIdRedir.aspx?ID=E76AX7DTSNFM-10-110</Url>
      <Description>E76AX7DTSNFM-10-110</Description>
    </_dlc_DocIdUrl>
    <_x041e__x043f__x0438__x0441__x0430__x043d__x0438__x0435_ xmlns="9b0c9865-9e5f-4a19-8def-db8deaed8a57" xsi:nil="true"/>
  </documentManagement>
</p:properties>
</file>

<file path=customXml/itemProps1.xml><?xml version="1.0" encoding="utf-8"?>
<ds:datastoreItem xmlns:ds="http://schemas.openxmlformats.org/officeDocument/2006/customXml" ds:itemID="{3014D1FA-B97E-4A88-B706-B252474A076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bda88f5-81ee-4ce0-acd0-0fc58edecc95"/>
    <ds:schemaRef ds:uri="9b0c9865-9e5f-4a19-8def-db8deaed8a5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E59AD82-81F3-433F-B4DB-6D3E3D11D3DF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3EAE0436-9E32-4CA6-9277-3249993CC3EB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D755DF84-B034-4E60-8A9F-FE26D4E6705C}">
  <ds:schemaRefs>
    <ds:schemaRef ds:uri="http://purl.org/dc/terms/"/>
    <ds:schemaRef ds:uri="http://purl.org/dc/dcmitype/"/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7bda88f5-81ee-4ce0-acd0-0fc58edecc95"/>
    <ds:schemaRef ds:uri="http://schemas.microsoft.com/office/infopath/2007/PartnerControls"/>
    <ds:schemaRef ds:uri="9b0c9865-9e5f-4a19-8def-db8deaed8a57"/>
    <ds:schemaRef ds:uri="http://www.w3.org/XML/1998/namespace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SIBUR-NEW-А4-IN</Template>
  <TotalTime>35465</TotalTime>
  <Words>362</Words>
  <Application>Microsoft Office PowerPoint</Application>
  <PresentationFormat>Лист A4 (210x297 мм)</PresentationFormat>
  <Paragraphs>47</Paragraphs>
  <Slides>1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Wingdings</vt:lpstr>
      <vt:lpstr>SIBUR-NEW-А4-IN</vt:lpstr>
      <vt:lpstr>think-cell Slide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Самойленко Наталья Владимировна</dc:creator>
  <cp:lastModifiedBy>Двойнев Илья Владимирович</cp:lastModifiedBy>
  <cp:revision>1359</cp:revision>
  <cp:lastPrinted>2020-02-12T07:57:21Z</cp:lastPrinted>
  <dcterms:created xsi:type="dcterms:W3CDTF">2017-07-19T13:48:40Z</dcterms:created>
  <dcterms:modified xsi:type="dcterms:W3CDTF">2024-08-13T11:51:49Z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0x01010016FAC3A0D30DAA42AF4EBACF79D57079</vt:lpwstr>
  </property>
  <property fmtid="{D5CDD505-2E9C-101B-9397-08002B2CF9AE}" pid="3" name="_dlc_DocIdItemGuid">
    <vt:lpwstr>8ffd4ba9-ddc5-45d0-a5cc-f6dd8a48aa65</vt:lpwstr>
  </property>
</Properties>
</file>