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6" r:id="rId5"/>
  </p:sldMasterIdLst>
  <p:notesMasterIdLst>
    <p:notesMasterId r:id="rId9"/>
  </p:notesMasterIdLst>
  <p:handoutMasterIdLst>
    <p:handoutMasterId r:id="rId10"/>
  </p:handoutMasterIdLst>
  <p:sldIdLst>
    <p:sldId id="262" r:id="rId6"/>
    <p:sldId id="263" r:id="rId7"/>
    <p:sldId id="264" r:id="rId8"/>
  </p:sldIdLst>
  <p:sldSz cx="12801600" cy="9601200" type="A3"/>
  <p:notesSz cx="6805613" cy="9944100"/>
  <p:defaultTextStyle>
    <a:defPPr>
      <a:defRPr lang="ru-RU"/>
    </a:defPPr>
    <a:lvl1pPr marL="0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  <p15:guide id="5" orient="horz" pos="874">
          <p15:clr>
            <a:srgbClr val="A4A3A4"/>
          </p15:clr>
        </p15:guide>
        <p15:guide id="6" orient="horz" pos="5855">
          <p15:clr>
            <a:srgbClr val="A4A3A4"/>
          </p15:clr>
        </p15:guide>
        <p15:guide id="7" pos="233">
          <p15:clr>
            <a:srgbClr val="A4A3A4"/>
          </p15:clr>
        </p15:guide>
        <p15:guide id="8" pos="4303">
          <p15:clr>
            <a:srgbClr val="A4A3A4"/>
          </p15:clr>
        </p15:guide>
        <p15:guide id="9" orient="horz" pos="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5" userDrawn="1">
          <p15:clr>
            <a:srgbClr val="A4A3A4"/>
          </p15:clr>
        </p15:guide>
        <p15:guide id="2" pos="2163" userDrawn="1">
          <p15:clr>
            <a:srgbClr val="A4A3A4"/>
          </p15:clr>
        </p15:guide>
        <p15:guide id="3" orient="horz" pos="3137" userDrawn="1">
          <p15:clr>
            <a:srgbClr val="A4A3A4"/>
          </p15:clr>
        </p15:guide>
        <p15:guide id="4" pos="2148" userDrawn="1">
          <p15:clr>
            <a:srgbClr val="A4A3A4"/>
          </p15:clr>
        </p15:guide>
        <p15:guide id="5" orient="horz" pos="2881" userDrawn="1">
          <p15:clr>
            <a:srgbClr val="A4A3A4"/>
          </p15:clr>
        </p15:guide>
        <p15:guide id="6" orient="horz" pos="3133" userDrawn="1">
          <p15:clr>
            <a:srgbClr val="A4A3A4"/>
          </p15:clr>
        </p15:guide>
        <p15:guide id="7" pos="2159" userDrawn="1">
          <p15:clr>
            <a:srgbClr val="A4A3A4"/>
          </p15:clr>
        </p15:guide>
        <p15:guide id="8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пиридонова Екатерина Олеговна" initials="СЕО" lastIdx="10" clrIdx="0"/>
  <p:cmAuthor id="1" name="Яценко Мария Анатольевна" initials="ЯМА" lastIdx="3" clrIdx="1">
    <p:extLst>
      <p:ext uri="{19B8F6BF-5375-455C-9EA6-DF929625EA0E}">
        <p15:presenceInfo xmlns:p15="http://schemas.microsoft.com/office/powerpoint/2012/main" userId="Яценко Мария Анатольевна" providerId="None"/>
      </p:ext>
    </p:extLst>
  </p:cmAuthor>
  <p:cmAuthor id="2" name="Тихомирова Елена Витальевна" initials="ТЕВ" lastIdx="3" clrIdx="2">
    <p:extLst>
      <p:ext uri="{19B8F6BF-5375-455C-9EA6-DF929625EA0E}">
        <p15:presenceInfo xmlns:p15="http://schemas.microsoft.com/office/powerpoint/2012/main" userId="Тихомирова Елена Витальевна" providerId="None"/>
      </p:ext>
    </p:extLst>
  </p:cmAuthor>
  <p:cmAuthor id="3" name="SIBUR\TikhomirovaYeV" initials="S" lastIdx="6" clrIdx="3">
    <p:extLst>
      <p:ext uri="{19B8F6BF-5375-455C-9EA6-DF929625EA0E}">
        <p15:presenceInfo xmlns:p15="http://schemas.microsoft.com/office/powerpoint/2012/main" userId="SIBUR\TikhomirovaYeV" providerId="None"/>
      </p:ext>
    </p:extLst>
  </p:cmAuthor>
  <p:cmAuthor id="4" name="Иванов Игорь Николаевич" initials="ИИН" lastIdx="11" clrIdx="4">
    <p:extLst>
      <p:ext uri="{19B8F6BF-5375-455C-9EA6-DF929625EA0E}">
        <p15:presenceInfo xmlns:p15="http://schemas.microsoft.com/office/powerpoint/2012/main" userId="Иванов Игорь Николае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B2D2D8"/>
    <a:srgbClr val="D5D5D5"/>
    <a:srgbClr val="008C95"/>
    <a:srgbClr val="808080"/>
    <a:srgbClr val="F58A1F"/>
    <a:srgbClr val="D0D0D0"/>
    <a:srgbClr val="E5F2F2"/>
    <a:srgbClr val="C5C5C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50" autoAdjust="0"/>
    <p:restoredTop sz="94582" autoAdjust="0"/>
  </p:normalViewPr>
  <p:slideViewPr>
    <p:cSldViewPr snapToGrid="0">
      <p:cViewPr varScale="1">
        <p:scale>
          <a:sx n="55" d="100"/>
          <a:sy n="55" d="100"/>
        </p:scale>
        <p:origin x="1794" y="96"/>
      </p:cViewPr>
      <p:guideLst>
        <p:guide orient="horz" pos="624"/>
        <p:guide orient="horz" pos="4182"/>
        <p:guide pos="180"/>
        <p:guide pos="6078"/>
        <p:guide orient="horz" pos="874"/>
        <p:guide orient="horz" pos="5855"/>
        <p:guide pos="233"/>
        <p:guide pos="4303"/>
        <p:guide orient="horz" pos="896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5"/>
        <p:guide pos="2163"/>
        <p:guide orient="horz" pos="3137"/>
        <p:guide pos="2148"/>
        <p:guide orient="horz" pos="2881"/>
        <p:guide orient="horz" pos="3133"/>
        <p:guide pos="2159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D04255-785F-493D-B73F-718F55E1F77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29B3502-D5E0-481B-974F-2D56CE1BDB8E}">
      <dgm:prSet phldrT="[Текст]" custT="1"/>
      <dgm:spPr/>
      <dgm:t>
        <a:bodyPr lIns="0" tIns="0" rIns="0" bIns="0"/>
        <a:lstStyle/>
        <a:p>
          <a:r>
            <a:rPr lang="ru-RU" sz="1000" b="1" dirty="0" smtClean="0"/>
            <a:t>Обучение методике проведения ПАБ  </a:t>
          </a:r>
          <a:endParaRPr lang="ru-RU" sz="1000" b="1" u="sng" dirty="0">
            <a:solidFill>
              <a:srgbClr val="FF0000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8B3D77CA-7573-44B4-A877-0B0CFF250A4D}" type="parTrans" cxnId="{0D13D781-4CEF-4AA5-85ED-823DFAC47D5D}">
      <dgm:prSet/>
      <dgm:spPr/>
      <dgm:t>
        <a:bodyPr/>
        <a:lstStyle/>
        <a:p>
          <a:endParaRPr lang="ru-RU" sz="1000"/>
        </a:p>
      </dgm:t>
    </dgm:pt>
    <dgm:pt modelId="{770157A0-7274-4629-8786-1BFBCC89F464}" type="sibTrans" cxnId="{0D13D781-4CEF-4AA5-85ED-823DFAC47D5D}">
      <dgm:prSet/>
      <dgm:spPr/>
      <dgm:t>
        <a:bodyPr/>
        <a:lstStyle/>
        <a:p>
          <a:endParaRPr lang="ru-RU" sz="1000"/>
        </a:p>
      </dgm:t>
    </dgm:pt>
    <dgm:pt modelId="{9464EBE3-C65F-4E1D-98AC-13A3CEFB9798}">
      <dgm:prSet phldrT="[Текст]" custT="1"/>
      <dgm:spPr/>
      <dgm:t>
        <a:bodyPr lIns="0" tIns="0" rIns="0" bIns="0"/>
        <a:lstStyle/>
        <a:p>
          <a:r>
            <a:rPr lang="ru-RU" sz="1000" b="1" u="none" dirty="0" smtClean="0"/>
            <a:t>Оформление результатов ПАБ</a:t>
          </a:r>
          <a:endParaRPr lang="ru-RU" sz="1000" b="1" u="none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CF164DA1-C1EA-4B11-9EAA-11AC775989E4}" type="parTrans" cxnId="{0B2C027C-F1B0-4D08-BB68-710C6399F572}">
      <dgm:prSet/>
      <dgm:spPr/>
      <dgm:t>
        <a:bodyPr/>
        <a:lstStyle/>
        <a:p>
          <a:endParaRPr lang="ru-RU" sz="1000"/>
        </a:p>
      </dgm:t>
    </dgm:pt>
    <dgm:pt modelId="{EE632B11-3351-4E83-BE89-8621A8383820}" type="sibTrans" cxnId="{0B2C027C-F1B0-4D08-BB68-710C6399F572}">
      <dgm:prSet/>
      <dgm:spPr/>
      <dgm:t>
        <a:bodyPr/>
        <a:lstStyle/>
        <a:p>
          <a:endParaRPr lang="ru-RU" sz="1000"/>
        </a:p>
      </dgm:t>
    </dgm:pt>
    <dgm:pt modelId="{F3004153-7AA2-4819-809E-C6BBE7F17A9E}">
      <dgm:prSet phldrT="[Текст]" custT="1"/>
      <dgm:spPr/>
      <dgm:t>
        <a:bodyPr lIns="0" tIns="0" rIns="0" bIns="0"/>
        <a:lstStyle/>
        <a:p>
          <a:r>
            <a:rPr lang="ru-RU" sz="1000" b="1" u="none" dirty="0" smtClean="0"/>
            <a:t>Обработка данных и анализ результатов ПАБ</a:t>
          </a:r>
          <a:endParaRPr lang="ru-RU" sz="1000" b="1" u="sng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D38A2202-B806-4EC5-AFD9-909F4A8E729C}" type="parTrans" cxnId="{1624B2B5-FAE3-4891-8AD6-780581B2BEFB}">
      <dgm:prSet/>
      <dgm:spPr/>
      <dgm:t>
        <a:bodyPr/>
        <a:lstStyle/>
        <a:p>
          <a:endParaRPr lang="ru-RU" sz="1000"/>
        </a:p>
      </dgm:t>
    </dgm:pt>
    <dgm:pt modelId="{9B5041E0-105E-445E-884A-38FCC48ADED5}" type="sibTrans" cxnId="{1624B2B5-FAE3-4891-8AD6-780581B2BEFB}">
      <dgm:prSet/>
      <dgm:spPr/>
      <dgm:t>
        <a:bodyPr/>
        <a:lstStyle/>
        <a:p>
          <a:endParaRPr lang="ru-RU" sz="1000"/>
        </a:p>
      </dgm:t>
    </dgm:pt>
    <dgm:pt modelId="{603D89D2-07E2-4663-BC4F-0EE1CD263411}">
      <dgm:prSet custT="1"/>
      <dgm:spPr/>
      <dgm:t>
        <a:bodyPr lIns="0" tIns="0" rIns="0" bIns="0"/>
        <a:lstStyle/>
        <a:p>
          <a:r>
            <a:rPr lang="ru-RU" sz="1000" b="1" u="none" dirty="0" smtClean="0"/>
            <a:t>Наблюдение за действиями работника/</a:t>
          </a:r>
          <a:r>
            <a:rPr lang="ru-RU" sz="1000" b="1" u="none" dirty="0" err="1" smtClean="0"/>
            <a:t>ов</a:t>
          </a:r>
          <a:endParaRPr lang="ru-RU" sz="1000" b="1" u="none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3AE50479-0745-4DB4-B6A4-EBF8B6FB0D50}" type="parTrans" cxnId="{B8B116A5-3452-4874-8E7D-1DCF107242B0}">
      <dgm:prSet/>
      <dgm:spPr/>
      <dgm:t>
        <a:bodyPr/>
        <a:lstStyle/>
        <a:p>
          <a:endParaRPr lang="ru-RU" sz="1000"/>
        </a:p>
      </dgm:t>
    </dgm:pt>
    <dgm:pt modelId="{86EDF9C9-95F6-4CC6-8668-D188E3CDB0EC}" type="sibTrans" cxnId="{B8B116A5-3452-4874-8E7D-1DCF107242B0}">
      <dgm:prSet/>
      <dgm:spPr/>
      <dgm:t>
        <a:bodyPr/>
        <a:lstStyle/>
        <a:p>
          <a:endParaRPr lang="ru-RU" sz="1000"/>
        </a:p>
      </dgm:t>
    </dgm:pt>
    <dgm:pt modelId="{28BBAC11-92A2-477E-B597-FCC3BED2D0E5}">
      <dgm:prSet custT="1"/>
      <dgm:spPr/>
      <dgm:t>
        <a:bodyPr lIns="0" tIns="0" rIns="0" bIns="0"/>
        <a:lstStyle/>
        <a:p>
          <a:r>
            <a:rPr lang="ru-RU" sz="1000" b="1" dirty="0" smtClean="0"/>
            <a:t>Проведение беседы по вопросу безопасного и опасного действий работника /</a:t>
          </a:r>
          <a:r>
            <a:rPr lang="ru-RU" sz="1000" b="1" dirty="0" err="1" smtClean="0"/>
            <a:t>ов</a:t>
          </a:r>
          <a:r>
            <a:rPr lang="ru-RU" sz="1000" b="1" dirty="0" smtClean="0"/>
            <a:t>/ условий </a:t>
          </a:r>
          <a:endParaRPr lang="ru-RU" sz="1000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6F0DF3BF-A28C-4C83-9085-57D9FAB60BBF}" type="parTrans" cxnId="{E08B4951-275E-4674-A0FD-7AFC21626885}">
      <dgm:prSet/>
      <dgm:spPr/>
      <dgm:t>
        <a:bodyPr/>
        <a:lstStyle/>
        <a:p>
          <a:endParaRPr lang="ru-RU" sz="1000"/>
        </a:p>
      </dgm:t>
    </dgm:pt>
    <dgm:pt modelId="{15E41B21-F97C-4EE5-80A3-BDCF354767C8}" type="sibTrans" cxnId="{E08B4951-275E-4674-A0FD-7AFC21626885}">
      <dgm:prSet/>
      <dgm:spPr/>
      <dgm:t>
        <a:bodyPr/>
        <a:lstStyle/>
        <a:p>
          <a:endParaRPr lang="ru-RU" sz="1000"/>
        </a:p>
      </dgm:t>
    </dgm:pt>
    <dgm:pt modelId="{78BD18BD-849A-4F73-81A7-570893E1407C}">
      <dgm:prSet phldrT="[Текст]" custT="1"/>
      <dgm:spPr/>
      <dgm:t>
        <a:bodyPr lIns="0" tIns="0" rIns="0" bIns="0"/>
        <a:lstStyle/>
        <a:p>
          <a:r>
            <a:rPr lang="ru-RU" sz="1000" b="1" dirty="0" smtClean="0"/>
            <a:t>Информирование работников о безопасности труда</a:t>
          </a:r>
          <a:endParaRPr lang="ru-RU" sz="1000" b="1" u="sng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4E85ED13-05D9-4799-A41B-2BA1F2225031}" type="parTrans" cxnId="{60CECF3A-4905-461A-ACDC-0A161E00E13F}">
      <dgm:prSet/>
      <dgm:spPr/>
      <dgm:t>
        <a:bodyPr/>
        <a:lstStyle/>
        <a:p>
          <a:endParaRPr lang="ru-RU" sz="1000"/>
        </a:p>
      </dgm:t>
    </dgm:pt>
    <dgm:pt modelId="{D7440E75-9815-44CD-8D33-D0102D79A85B}" type="sibTrans" cxnId="{60CECF3A-4905-461A-ACDC-0A161E00E13F}">
      <dgm:prSet/>
      <dgm:spPr/>
      <dgm:t>
        <a:bodyPr/>
        <a:lstStyle/>
        <a:p>
          <a:endParaRPr lang="ru-RU" sz="1000"/>
        </a:p>
      </dgm:t>
    </dgm:pt>
    <dgm:pt modelId="{79C25B64-D479-419D-BBAF-CE4A6EA662A9}">
      <dgm:prSet phldrT="[Текст]"/>
      <dgm:spPr/>
      <dgm:t>
        <a:bodyPr lIns="0" tIns="0" rIns="0" bIns="0"/>
        <a:lstStyle/>
        <a:p>
          <a:r>
            <a:rPr lang="ru-RU" b="1" dirty="0" smtClean="0"/>
            <a:t>Выполнение мероприятий по устранению причин</a:t>
          </a:r>
          <a:endParaRPr lang="ru-RU" b="1" u="sng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/>
          </dgm14:cNvPr>
        </a:ext>
      </dgm:extLst>
    </dgm:pt>
    <dgm:pt modelId="{125C28EC-B6F5-442A-A925-25AD66034499}" type="parTrans" cxnId="{7B005D7C-C525-40B3-B84D-BCFE4D448FEC}">
      <dgm:prSet/>
      <dgm:spPr/>
      <dgm:t>
        <a:bodyPr/>
        <a:lstStyle/>
        <a:p>
          <a:endParaRPr lang="ru-RU"/>
        </a:p>
      </dgm:t>
    </dgm:pt>
    <dgm:pt modelId="{4FDF7E11-6C0E-437B-B28E-569081400765}" type="sibTrans" cxnId="{7B005D7C-C525-40B3-B84D-BCFE4D448FEC}">
      <dgm:prSet/>
      <dgm:spPr/>
      <dgm:t>
        <a:bodyPr/>
        <a:lstStyle/>
        <a:p>
          <a:endParaRPr lang="ru-RU"/>
        </a:p>
      </dgm:t>
    </dgm:pt>
    <dgm:pt modelId="{A0F6A027-C32E-4F1A-BB5E-E7DDCF92ED95}" type="pres">
      <dgm:prSet presAssocID="{B1D04255-785F-493D-B73F-718F55E1F777}" presName="Name0" presStyleCnt="0">
        <dgm:presLayoutVars>
          <dgm:dir/>
          <dgm:animLvl val="lvl"/>
          <dgm:resizeHandles val="exact"/>
        </dgm:presLayoutVars>
      </dgm:prSet>
      <dgm:spPr/>
    </dgm:pt>
    <dgm:pt modelId="{FF37B5F9-6480-4898-B71D-F88187D0F9EF}" type="pres">
      <dgm:prSet presAssocID="{C29B3502-D5E0-481B-974F-2D56CE1BDB8E}" presName="parTxOnly" presStyleLbl="node1" presStyleIdx="0" presStyleCnt="7" custScaleX="108946" custScaleY="121981" custLinFactNeighborX="-1525" custLinFactNeighborY="-141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647CE-C8CA-4ABC-9EC9-B31E7630AD33}" type="pres">
      <dgm:prSet presAssocID="{770157A0-7274-4629-8786-1BFBCC89F464}" presName="parTxOnlySpace" presStyleCnt="0"/>
      <dgm:spPr/>
    </dgm:pt>
    <dgm:pt modelId="{14A5FFB6-0D05-42D3-9F41-5CE3AC5B3334}" type="pres">
      <dgm:prSet presAssocID="{603D89D2-07E2-4663-BC4F-0EE1CD263411}" presName="parTxOnly" presStyleLbl="node1" presStyleIdx="1" presStyleCnt="7" custScaleX="116267" custScaleY="121981" custLinFactNeighborX="-23447" custLinFactNeighborY="-143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91429-4CB3-4B2F-9435-C8FF9E7CF4B7}" type="pres">
      <dgm:prSet presAssocID="{86EDF9C9-95F6-4CC6-8668-D188E3CDB0EC}" presName="parTxOnlySpace" presStyleCnt="0"/>
      <dgm:spPr/>
    </dgm:pt>
    <dgm:pt modelId="{66928B50-8124-49FD-B4D3-37DB88E77E5A}" type="pres">
      <dgm:prSet presAssocID="{28BBAC11-92A2-477E-B597-FCC3BED2D0E5}" presName="parTxOnly" presStyleLbl="node1" presStyleIdx="2" presStyleCnt="7" custScaleX="171191" custScaleY="121981" custLinFactNeighborX="-45822" custLinFactNeighborY="-127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ECD107-4471-4B4A-8704-EA8A7A06298A}" type="pres">
      <dgm:prSet presAssocID="{15E41B21-F97C-4EE5-80A3-BDCF354767C8}" presName="parTxOnlySpace" presStyleCnt="0"/>
      <dgm:spPr/>
    </dgm:pt>
    <dgm:pt modelId="{5C6BC1E4-153C-49F1-9B6E-784F9A0B4756}" type="pres">
      <dgm:prSet presAssocID="{9464EBE3-C65F-4E1D-98AC-13A3CEFB9798}" presName="parTxOnly" presStyleLbl="node1" presStyleIdx="3" presStyleCnt="7" custScaleX="112536" custScaleY="121981" custLinFactNeighborX="-77079" custLinFactNeighborY="-127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E53F6-D493-4AF8-B58D-664DC7A9A662}" type="pres">
      <dgm:prSet presAssocID="{EE632B11-3351-4E83-BE89-8621A8383820}" presName="parTxOnlySpace" presStyleCnt="0"/>
      <dgm:spPr/>
    </dgm:pt>
    <dgm:pt modelId="{C32DA415-895B-423B-A7DA-F677CB14276B}" type="pres">
      <dgm:prSet presAssocID="{F3004153-7AA2-4819-809E-C6BBE7F17A9E}" presName="parTxOnly" presStyleLbl="node1" presStyleIdx="4" presStyleCnt="7" custScaleX="117697" custScaleY="121981" custLinFactX="-317" custLinFactNeighborX="-100000" custLinFactNeighborY="-111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0F08E-FE0D-4F8E-8DA9-6AC8CC3E9339}" type="pres">
      <dgm:prSet presAssocID="{9B5041E0-105E-445E-884A-38FCC48ADED5}" presName="parTxOnlySpace" presStyleCnt="0"/>
      <dgm:spPr/>
    </dgm:pt>
    <dgm:pt modelId="{25821630-240C-4307-99C6-04A6FC23BF90}" type="pres">
      <dgm:prSet presAssocID="{78BD18BD-849A-4F73-81A7-570893E1407C}" presName="parTxOnly" presStyleLbl="node1" presStyleIdx="5" presStyleCnt="7" custScaleX="137886" custScaleY="121981" custLinFactX="-2335" custLinFactNeighborX="-100000" custLinFactNeighborY="-127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E7177-9C1F-45F6-A141-6114DC05161E}" type="pres">
      <dgm:prSet presAssocID="{D7440E75-9815-44CD-8D33-D0102D79A85B}" presName="parTxOnlySpace" presStyleCnt="0"/>
      <dgm:spPr/>
    </dgm:pt>
    <dgm:pt modelId="{2990A362-4679-46B4-B0E0-D26B46687BB3}" type="pres">
      <dgm:prSet presAssocID="{79C25B64-D479-419D-BBAF-CE4A6EA662A9}" presName="parTxOnly" presStyleLbl="node1" presStyleIdx="6" presStyleCnt="7" custScaleX="111202" custScaleY="121981" custLinFactX="-2335" custLinFactNeighborX="-100000" custLinFactNeighborY="-127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CECF3A-4905-461A-ACDC-0A161E00E13F}" srcId="{B1D04255-785F-493D-B73F-718F55E1F777}" destId="{78BD18BD-849A-4F73-81A7-570893E1407C}" srcOrd="5" destOrd="0" parTransId="{4E85ED13-05D9-4799-A41B-2BA1F2225031}" sibTransId="{D7440E75-9815-44CD-8D33-D0102D79A85B}"/>
    <dgm:cxn modelId="{B8B116A5-3452-4874-8E7D-1DCF107242B0}" srcId="{B1D04255-785F-493D-B73F-718F55E1F777}" destId="{603D89D2-07E2-4663-BC4F-0EE1CD263411}" srcOrd="1" destOrd="0" parTransId="{3AE50479-0745-4DB4-B6A4-EBF8B6FB0D50}" sibTransId="{86EDF9C9-95F6-4CC6-8668-D188E3CDB0EC}"/>
    <dgm:cxn modelId="{1624B2B5-FAE3-4891-8AD6-780581B2BEFB}" srcId="{B1D04255-785F-493D-B73F-718F55E1F777}" destId="{F3004153-7AA2-4819-809E-C6BBE7F17A9E}" srcOrd="4" destOrd="0" parTransId="{D38A2202-B806-4EC5-AFD9-909F4A8E729C}" sibTransId="{9B5041E0-105E-445E-884A-38FCC48ADED5}"/>
    <dgm:cxn modelId="{FAD4B619-ED05-441B-B2DA-09F791DF3141}" type="presOf" srcId="{F3004153-7AA2-4819-809E-C6BBE7F17A9E}" destId="{C32DA415-895B-423B-A7DA-F677CB14276B}" srcOrd="0" destOrd="0" presId="urn:microsoft.com/office/officeart/2005/8/layout/chevron1"/>
    <dgm:cxn modelId="{0D13D781-4CEF-4AA5-85ED-823DFAC47D5D}" srcId="{B1D04255-785F-493D-B73F-718F55E1F777}" destId="{C29B3502-D5E0-481B-974F-2D56CE1BDB8E}" srcOrd="0" destOrd="0" parTransId="{8B3D77CA-7573-44B4-A877-0B0CFF250A4D}" sibTransId="{770157A0-7274-4629-8786-1BFBCC89F464}"/>
    <dgm:cxn modelId="{96B5C97B-428E-4D59-80D3-B929ECFB9FDF}" type="presOf" srcId="{28BBAC11-92A2-477E-B597-FCC3BED2D0E5}" destId="{66928B50-8124-49FD-B4D3-37DB88E77E5A}" srcOrd="0" destOrd="0" presId="urn:microsoft.com/office/officeart/2005/8/layout/chevron1"/>
    <dgm:cxn modelId="{2A0B000C-4E06-44AF-BD80-CA5DB3BE5C92}" type="presOf" srcId="{78BD18BD-849A-4F73-81A7-570893E1407C}" destId="{25821630-240C-4307-99C6-04A6FC23BF90}" srcOrd="0" destOrd="0" presId="urn:microsoft.com/office/officeart/2005/8/layout/chevron1"/>
    <dgm:cxn modelId="{76237C00-A296-492A-94B7-EC7853B427C4}" type="presOf" srcId="{B1D04255-785F-493D-B73F-718F55E1F777}" destId="{A0F6A027-C32E-4F1A-BB5E-E7DDCF92ED95}" srcOrd="0" destOrd="0" presId="urn:microsoft.com/office/officeart/2005/8/layout/chevron1"/>
    <dgm:cxn modelId="{AC6FEA05-423D-4158-A2DE-A64DC8D5FEAA}" type="presOf" srcId="{9464EBE3-C65F-4E1D-98AC-13A3CEFB9798}" destId="{5C6BC1E4-153C-49F1-9B6E-784F9A0B4756}" srcOrd="0" destOrd="0" presId="urn:microsoft.com/office/officeart/2005/8/layout/chevron1"/>
    <dgm:cxn modelId="{34FFE1D7-35C4-466C-A25D-E6ECAEA9D447}" type="presOf" srcId="{603D89D2-07E2-4663-BC4F-0EE1CD263411}" destId="{14A5FFB6-0D05-42D3-9F41-5CE3AC5B3334}" srcOrd="0" destOrd="0" presId="urn:microsoft.com/office/officeart/2005/8/layout/chevron1"/>
    <dgm:cxn modelId="{7B005D7C-C525-40B3-B84D-BCFE4D448FEC}" srcId="{B1D04255-785F-493D-B73F-718F55E1F777}" destId="{79C25B64-D479-419D-BBAF-CE4A6EA662A9}" srcOrd="6" destOrd="0" parTransId="{125C28EC-B6F5-442A-A925-25AD66034499}" sibTransId="{4FDF7E11-6C0E-437B-B28E-569081400765}"/>
    <dgm:cxn modelId="{E08B4951-275E-4674-A0FD-7AFC21626885}" srcId="{B1D04255-785F-493D-B73F-718F55E1F777}" destId="{28BBAC11-92A2-477E-B597-FCC3BED2D0E5}" srcOrd="2" destOrd="0" parTransId="{6F0DF3BF-A28C-4C83-9085-57D9FAB60BBF}" sibTransId="{15E41B21-F97C-4EE5-80A3-BDCF354767C8}"/>
    <dgm:cxn modelId="{0B2C027C-F1B0-4D08-BB68-710C6399F572}" srcId="{B1D04255-785F-493D-B73F-718F55E1F777}" destId="{9464EBE3-C65F-4E1D-98AC-13A3CEFB9798}" srcOrd="3" destOrd="0" parTransId="{CF164DA1-C1EA-4B11-9EAA-11AC775989E4}" sibTransId="{EE632B11-3351-4E83-BE89-8621A8383820}"/>
    <dgm:cxn modelId="{4AD8AA6D-D688-4851-B4B1-1AD9905FB4C6}" type="presOf" srcId="{79C25B64-D479-419D-BBAF-CE4A6EA662A9}" destId="{2990A362-4679-46B4-B0E0-D26B46687BB3}" srcOrd="0" destOrd="0" presId="urn:microsoft.com/office/officeart/2005/8/layout/chevron1"/>
    <dgm:cxn modelId="{E1D0DDA2-9467-4161-87F8-6F7E7D203EAB}" type="presOf" srcId="{C29B3502-D5E0-481B-974F-2D56CE1BDB8E}" destId="{FF37B5F9-6480-4898-B71D-F88187D0F9EF}" srcOrd="0" destOrd="0" presId="urn:microsoft.com/office/officeart/2005/8/layout/chevron1"/>
    <dgm:cxn modelId="{A8E840FF-DA1C-42E9-BCD6-F218911B6680}" type="presParOf" srcId="{A0F6A027-C32E-4F1A-BB5E-E7DDCF92ED95}" destId="{FF37B5F9-6480-4898-B71D-F88187D0F9EF}" srcOrd="0" destOrd="0" presId="urn:microsoft.com/office/officeart/2005/8/layout/chevron1"/>
    <dgm:cxn modelId="{99414985-9C65-443F-AC96-DFED484B6BE2}" type="presParOf" srcId="{A0F6A027-C32E-4F1A-BB5E-E7DDCF92ED95}" destId="{BF2647CE-C8CA-4ABC-9EC9-B31E7630AD33}" srcOrd="1" destOrd="0" presId="urn:microsoft.com/office/officeart/2005/8/layout/chevron1"/>
    <dgm:cxn modelId="{8D9E28B0-20CE-406F-907B-C1E6179CE317}" type="presParOf" srcId="{A0F6A027-C32E-4F1A-BB5E-E7DDCF92ED95}" destId="{14A5FFB6-0D05-42D3-9F41-5CE3AC5B3334}" srcOrd="2" destOrd="0" presId="urn:microsoft.com/office/officeart/2005/8/layout/chevron1"/>
    <dgm:cxn modelId="{B59C00AA-035B-4E6C-B5D6-608DB955300D}" type="presParOf" srcId="{A0F6A027-C32E-4F1A-BB5E-E7DDCF92ED95}" destId="{CDD91429-4CB3-4B2F-9435-C8FF9E7CF4B7}" srcOrd="3" destOrd="0" presId="urn:microsoft.com/office/officeart/2005/8/layout/chevron1"/>
    <dgm:cxn modelId="{78E96E9C-F84E-4D20-AD82-5BDE5D229B67}" type="presParOf" srcId="{A0F6A027-C32E-4F1A-BB5E-E7DDCF92ED95}" destId="{66928B50-8124-49FD-B4D3-37DB88E77E5A}" srcOrd="4" destOrd="0" presId="urn:microsoft.com/office/officeart/2005/8/layout/chevron1"/>
    <dgm:cxn modelId="{9F5E2B58-44F5-4174-A523-2F18E343C546}" type="presParOf" srcId="{A0F6A027-C32E-4F1A-BB5E-E7DDCF92ED95}" destId="{24ECD107-4471-4B4A-8704-EA8A7A06298A}" srcOrd="5" destOrd="0" presId="urn:microsoft.com/office/officeart/2005/8/layout/chevron1"/>
    <dgm:cxn modelId="{C1640C57-8CD9-4E0D-A61B-4CB549BC7888}" type="presParOf" srcId="{A0F6A027-C32E-4F1A-BB5E-E7DDCF92ED95}" destId="{5C6BC1E4-153C-49F1-9B6E-784F9A0B4756}" srcOrd="6" destOrd="0" presId="urn:microsoft.com/office/officeart/2005/8/layout/chevron1"/>
    <dgm:cxn modelId="{74FC5461-F761-4A89-A60E-93E5B1461ECD}" type="presParOf" srcId="{A0F6A027-C32E-4F1A-BB5E-E7DDCF92ED95}" destId="{C62E53F6-D493-4AF8-B58D-664DC7A9A662}" srcOrd="7" destOrd="0" presId="urn:microsoft.com/office/officeart/2005/8/layout/chevron1"/>
    <dgm:cxn modelId="{64B6DB62-2F88-4154-ACA7-0B95775EDD04}" type="presParOf" srcId="{A0F6A027-C32E-4F1A-BB5E-E7DDCF92ED95}" destId="{C32DA415-895B-423B-A7DA-F677CB14276B}" srcOrd="8" destOrd="0" presId="urn:microsoft.com/office/officeart/2005/8/layout/chevron1"/>
    <dgm:cxn modelId="{C024325F-C85A-4740-9A14-550F70A21DE7}" type="presParOf" srcId="{A0F6A027-C32E-4F1A-BB5E-E7DDCF92ED95}" destId="{A830F08E-FE0D-4F8E-8DA9-6AC8CC3E9339}" srcOrd="9" destOrd="0" presId="urn:microsoft.com/office/officeart/2005/8/layout/chevron1"/>
    <dgm:cxn modelId="{012590E9-4822-46D5-AF2D-67AE6ADA2DF7}" type="presParOf" srcId="{A0F6A027-C32E-4F1A-BB5E-E7DDCF92ED95}" destId="{25821630-240C-4307-99C6-04A6FC23BF90}" srcOrd="10" destOrd="0" presId="urn:microsoft.com/office/officeart/2005/8/layout/chevron1"/>
    <dgm:cxn modelId="{E10E29A8-5231-4547-9E81-201501F5C61A}" type="presParOf" srcId="{A0F6A027-C32E-4F1A-BB5E-E7DDCF92ED95}" destId="{B68E7177-9C1F-45F6-A141-6114DC05161E}" srcOrd="11" destOrd="0" presId="urn:microsoft.com/office/officeart/2005/8/layout/chevron1"/>
    <dgm:cxn modelId="{45266D02-5560-46E1-8FB7-5303C74A78E9}" type="presParOf" srcId="{A0F6A027-C32E-4F1A-BB5E-E7DDCF92ED95}" destId="{2990A362-4679-46B4-B0E0-D26B46687BB3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837FE1-65EF-44E3-8D54-61BAC03DC31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67AEEDE2-BF33-4223-A8F8-0A524770FE5A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pPr marL="0" indent="0" algn="just">
            <a:spcAft>
              <a:spcPts val="0"/>
            </a:spcAft>
          </a:pPr>
          <a:r>
            <a:rPr lang="ru-RU" sz="1050" dirty="0" smtClean="0">
              <a:solidFill>
                <a:schemeClr val="tx1"/>
              </a:solidFill>
            </a:rPr>
            <a:t>Раскрыть карту Предприятия и </a:t>
          </a:r>
        </a:p>
        <a:p>
          <a:pPr marL="0" indent="0" algn="just">
            <a:spcAft>
              <a:spcPts val="0"/>
            </a:spcAft>
          </a:pPr>
          <a:r>
            <a:rPr lang="ru-RU" sz="1050" dirty="0" smtClean="0">
              <a:solidFill>
                <a:schemeClr val="tx1"/>
              </a:solidFill>
            </a:rPr>
            <a:t>выбрать производство/участок, </a:t>
          </a:r>
        </a:p>
        <a:p>
          <a:pPr marL="0" indent="0" algn="just">
            <a:spcAft>
              <a:spcPts val="0"/>
            </a:spcAft>
          </a:pPr>
          <a:r>
            <a:rPr lang="ru-RU" sz="1050" dirty="0" smtClean="0">
              <a:solidFill>
                <a:schemeClr val="tx1"/>
              </a:solidFill>
            </a:rPr>
            <a:t>где проводился ПАБ</a:t>
          </a:r>
          <a:endParaRPr lang="ru-RU" sz="1050" dirty="0">
            <a:solidFill>
              <a:schemeClr val="tx1"/>
            </a:solidFill>
          </a:endParaRPr>
        </a:p>
      </dgm:t>
    </dgm:pt>
    <dgm:pt modelId="{7159EADA-9D27-48FD-BBBA-84299127BE6B}" type="parTrans" cxnId="{990CF9FE-8D8D-4420-8EA8-C605D10ADEC1}">
      <dgm:prSet/>
      <dgm:spPr/>
      <dgm:t>
        <a:bodyPr/>
        <a:lstStyle/>
        <a:p>
          <a:endParaRPr lang="ru-RU" sz="1100"/>
        </a:p>
      </dgm:t>
    </dgm:pt>
    <dgm:pt modelId="{70300E81-CA5A-436F-9D4D-A1F68D1C6B1A}" type="sibTrans" cxnId="{990CF9FE-8D8D-4420-8EA8-C605D10ADEC1}">
      <dgm:prSet/>
      <dgm:spPr/>
      <dgm:t>
        <a:bodyPr/>
        <a:lstStyle/>
        <a:p>
          <a:endParaRPr lang="ru-RU" sz="1100"/>
        </a:p>
      </dgm:t>
    </dgm:pt>
    <dgm:pt modelId="{ACC28F90-0A81-43D0-A94F-27D5514BA9FD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050" dirty="0" smtClean="0">
              <a:solidFill>
                <a:schemeClr val="tx1"/>
              </a:solidFill>
            </a:rPr>
            <a:t>В выпадающем списке заполнить все необходимые сведения, которые нужно сохранить</a:t>
          </a:r>
          <a:endParaRPr lang="ru-RU" sz="1050" dirty="0">
            <a:solidFill>
              <a:schemeClr val="tx1"/>
            </a:solidFill>
          </a:endParaRPr>
        </a:p>
      </dgm:t>
    </dgm:pt>
    <dgm:pt modelId="{AFBEFC26-0CFA-4CD1-A7DE-A2C32524A9B0}" type="parTrans" cxnId="{F40ADC8F-19AD-48A6-91C2-5A64DEF39BEB}">
      <dgm:prSet/>
      <dgm:spPr/>
      <dgm:t>
        <a:bodyPr/>
        <a:lstStyle/>
        <a:p>
          <a:endParaRPr lang="ru-RU" sz="1100"/>
        </a:p>
      </dgm:t>
    </dgm:pt>
    <dgm:pt modelId="{A6EE5BDC-715D-4DE6-8D18-196ED7DF242E}" type="sibTrans" cxnId="{F40ADC8F-19AD-48A6-91C2-5A64DEF39BEB}">
      <dgm:prSet/>
      <dgm:spPr/>
      <dgm:t>
        <a:bodyPr/>
        <a:lstStyle/>
        <a:p>
          <a:endParaRPr lang="ru-RU" sz="1100"/>
        </a:p>
      </dgm:t>
    </dgm:pt>
    <dgm:pt modelId="{CA3F3154-F4B0-433E-8B14-F11F10060DA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l"/>
          <a:r>
            <a:rPr lang="ru-RU" sz="1050" dirty="0" smtClean="0">
              <a:solidFill>
                <a:schemeClr val="tx1"/>
              </a:solidFill>
            </a:rPr>
            <a:t>Зайти в </a:t>
          </a:r>
          <a:r>
            <a:rPr lang="ru-RU" sz="1050" u="sng" dirty="0" smtClean="0">
              <a:solidFill>
                <a:schemeClr val="tx1"/>
              </a:solidFill>
            </a:rPr>
            <a:t>Модуль ПАБ </a:t>
          </a:r>
          <a:r>
            <a:rPr lang="en-US" sz="1050" u="sng" dirty="0" smtClean="0">
              <a:solidFill>
                <a:schemeClr val="tx1"/>
              </a:solidFill>
            </a:rPr>
            <a:t>SharePoint</a:t>
          </a:r>
          <a:endParaRPr lang="ru-RU" sz="1050" u="sng" dirty="0">
            <a:solidFill>
              <a:schemeClr val="tx1"/>
            </a:solidFill>
          </a:endParaRPr>
        </a:p>
      </dgm:t>
    </dgm:pt>
    <dgm:pt modelId="{7EEF430A-1125-4564-8AF9-EBED45740692}" type="parTrans" cxnId="{3E73F381-A0A0-4F4A-859E-D823D8F172B5}">
      <dgm:prSet/>
      <dgm:spPr/>
      <dgm:t>
        <a:bodyPr/>
        <a:lstStyle/>
        <a:p>
          <a:endParaRPr lang="ru-RU"/>
        </a:p>
      </dgm:t>
    </dgm:pt>
    <dgm:pt modelId="{04867EDC-44EF-4181-B3C8-FFAF8D6EE102}" type="sibTrans" cxnId="{3E73F381-A0A0-4F4A-859E-D823D8F172B5}">
      <dgm:prSet/>
      <dgm:spPr/>
      <dgm:t>
        <a:bodyPr/>
        <a:lstStyle/>
        <a:p>
          <a:endParaRPr lang="ru-RU"/>
        </a:p>
      </dgm:t>
    </dgm:pt>
    <dgm:pt modelId="{ACC86BE8-4657-4356-9201-086B55E89801}" type="pres">
      <dgm:prSet presAssocID="{2E837FE1-65EF-44E3-8D54-61BAC03DC313}" presName="Name0" presStyleCnt="0">
        <dgm:presLayoutVars>
          <dgm:dir/>
          <dgm:resizeHandles val="exact"/>
        </dgm:presLayoutVars>
      </dgm:prSet>
      <dgm:spPr/>
    </dgm:pt>
    <dgm:pt modelId="{9D1F4D63-7BCB-46DF-8854-609166C03DD2}" type="pres">
      <dgm:prSet presAssocID="{CA3F3154-F4B0-433E-8B14-F11F10060DA3}" presName="parTxOnly" presStyleLbl="node1" presStyleIdx="0" presStyleCnt="3" custScaleX="67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AA95F-08C6-4092-A0AF-68F8234A4C2A}" type="pres">
      <dgm:prSet presAssocID="{04867EDC-44EF-4181-B3C8-FFAF8D6EE102}" presName="parSpace" presStyleCnt="0"/>
      <dgm:spPr/>
    </dgm:pt>
    <dgm:pt modelId="{F36597A4-0374-4360-9885-A7BBAD9A5FF8}" type="pres">
      <dgm:prSet presAssocID="{67AEEDE2-BF33-4223-A8F8-0A524770FE5A}" presName="parTxOnly" presStyleLbl="node1" presStyleIdx="1" presStyleCnt="3" custScaleX="114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4081B-4357-4766-9419-393704A47B0B}" type="pres">
      <dgm:prSet presAssocID="{70300E81-CA5A-436F-9D4D-A1F68D1C6B1A}" presName="parSpace" presStyleCnt="0"/>
      <dgm:spPr/>
    </dgm:pt>
    <dgm:pt modelId="{D5DC9C31-BDB9-4E21-BA64-EB592F0D0D60}" type="pres">
      <dgm:prSet presAssocID="{ACC28F90-0A81-43D0-A94F-27D5514BA9FD}" presName="parTxOnly" presStyleLbl="node1" presStyleIdx="2" presStyleCnt="3" custScaleX="108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73F381-A0A0-4F4A-859E-D823D8F172B5}" srcId="{2E837FE1-65EF-44E3-8D54-61BAC03DC313}" destId="{CA3F3154-F4B0-433E-8B14-F11F10060DA3}" srcOrd="0" destOrd="0" parTransId="{7EEF430A-1125-4564-8AF9-EBED45740692}" sibTransId="{04867EDC-44EF-4181-B3C8-FFAF8D6EE102}"/>
    <dgm:cxn modelId="{E7DD8C5C-EF16-4AFE-B2CA-733DADF4111D}" type="presOf" srcId="{2E837FE1-65EF-44E3-8D54-61BAC03DC313}" destId="{ACC86BE8-4657-4356-9201-086B55E89801}" srcOrd="0" destOrd="0" presId="urn:microsoft.com/office/officeart/2005/8/layout/hChevron3"/>
    <dgm:cxn modelId="{46A0D076-3F7D-4966-8575-1ED93A7D4955}" type="presOf" srcId="{ACC28F90-0A81-43D0-A94F-27D5514BA9FD}" destId="{D5DC9C31-BDB9-4E21-BA64-EB592F0D0D60}" srcOrd="0" destOrd="0" presId="urn:microsoft.com/office/officeart/2005/8/layout/hChevron3"/>
    <dgm:cxn modelId="{2905C9EA-F970-4398-B9BB-B0C118DADB23}" type="presOf" srcId="{CA3F3154-F4B0-433E-8B14-F11F10060DA3}" destId="{9D1F4D63-7BCB-46DF-8854-609166C03DD2}" srcOrd="0" destOrd="0" presId="urn:microsoft.com/office/officeart/2005/8/layout/hChevron3"/>
    <dgm:cxn modelId="{3D0DE7CC-37CC-43DB-AE82-253AF01380AF}" type="presOf" srcId="{67AEEDE2-BF33-4223-A8F8-0A524770FE5A}" destId="{F36597A4-0374-4360-9885-A7BBAD9A5FF8}" srcOrd="0" destOrd="0" presId="urn:microsoft.com/office/officeart/2005/8/layout/hChevron3"/>
    <dgm:cxn modelId="{F40ADC8F-19AD-48A6-91C2-5A64DEF39BEB}" srcId="{2E837FE1-65EF-44E3-8D54-61BAC03DC313}" destId="{ACC28F90-0A81-43D0-A94F-27D5514BA9FD}" srcOrd="2" destOrd="0" parTransId="{AFBEFC26-0CFA-4CD1-A7DE-A2C32524A9B0}" sibTransId="{A6EE5BDC-715D-4DE6-8D18-196ED7DF242E}"/>
    <dgm:cxn modelId="{990CF9FE-8D8D-4420-8EA8-C605D10ADEC1}" srcId="{2E837FE1-65EF-44E3-8D54-61BAC03DC313}" destId="{67AEEDE2-BF33-4223-A8F8-0A524770FE5A}" srcOrd="1" destOrd="0" parTransId="{7159EADA-9D27-48FD-BBBA-84299127BE6B}" sibTransId="{70300E81-CA5A-436F-9D4D-A1F68D1C6B1A}"/>
    <dgm:cxn modelId="{99B48661-65B1-4E26-AC9F-92943C14FC2D}" type="presParOf" srcId="{ACC86BE8-4657-4356-9201-086B55E89801}" destId="{9D1F4D63-7BCB-46DF-8854-609166C03DD2}" srcOrd="0" destOrd="0" presId="urn:microsoft.com/office/officeart/2005/8/layout/hChevron3"/>
    <dgm:cxn modelId="{E85F0B52-0925-420F-9BAC-FCDCB57C7112}" type="presParOf" srcId="{ACC86BE8-4657-4356-9201-086B55E89801}" destId="{9DBAA95F-08C6-4092-A0AF-68F8234A4C2A}" srcOrd="1" destOrd="0" presId="urn:microsoft.com/office/officeart/2005/8/layout/hChevron3"/>
    <dgm:cxn modelId="{F8D230A2-F586-4CBF-A09F-3707D9AD4941}" type="presParOf" srcId="{ACC86BE8-4657-4356-9201-086B55E89801}" destId="{F36597A4-0374-4360-9885-A7BBAD9A5FF8}" srcOrd="2" destOrd="0" presId="urn:microsoft.com/office/officeart/2005/8/layout/hChevron3"/>
    <dgm:cxn modelId="{07BC1FEF-422D-4440-B543-6C12500BB96B}" type="presParOf" srcId="{ACC86BE8-4657-4356-9201-086B55E89801}" destId="{6814081B-4357-4766-9419-393704A47B0B}" srcOrd="3" destOrd="0" presId="urn:microsoft.com/office/officeart/2005/8/layout/hChevron3"/>
    <dgm:cxn modelId="{8DECD3E0-11D6-4ACC-BF61-F55C1816CF89}" type="presParOf" srcId="{ACC86BE8-4657-4356-9201-086B55E89801}" destId="{D5DC9C31-BDB9-4E21-BA64-EB592F0D0D60}" srcOrd="4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37B5F9-6480-4898-B71D-F88187D0F9EF}">
      <dsp:nvSpPr>
        <dsp:cNvPr id="0" name=""/>
        <dsp:cNvSpPr/>
      </dsp:nvSpPr>
      <dsp:spPr>
        <a:xfrm>
          <a:off x="0" y="120060"/>
          <a:ext cx="1475599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Обучение методике проведения ПАБ  </a:t>
          </a:r>
          <a:endParaRPr lang="ru-RU" sz="1000" b="1" u="sng" kern="1200" dirty="0">
            <a:solidFill>
              <a:srgbClr val="FF0000"/>
            </a:solidFill>
          </a:endParaRPr>
        </a:p>
      </dsp:txBody>
      <dsp:txXfrm>
        <a:off x="330430" y="120060"/>
        <a:ext cx="814739" cy="660860"/>
      </dsp:txXfrm>
    </dsp:sp>
    <dsp:sp modelId="{14A5FFB6-0D05-42D3-9F41-5CE3AC5B3334}">
      <dsp:nvSpPr>
        <dsp:cNvPr id="0" name=""/>
        <dsp:cNvSpPr/>
      </dsp:nvSpPr>
      <dsp:spPr>
        <a:xfrm>
          <a:off x="1309829" y="119128"/>
          <a:ext cx="1574757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none" kern="1200" dirty="0" smtClean="0"/>
            <a:t>Наблюдение за действиями работника/</a:t>
          </a:r>
          <a:r>
            <a:rPr lang="ru-RU" sz="1000" b="1" u="none" kern="1200" dirty="0" err="1" smtClean="0"/>
            <a:t>ов</a:t>
          </a:r>
          <a:endParaRPr lang="ru-RU" sz="1000" b="1" u="none" kern="1200" dirty="0"/>
        </a:p>
      </dsp:txBody>
      <dsp:txXfrm>
        <a:off x="1640259" y="119128"/>
        <a:ext cx="913897" cy="660860"/>
      </dsp:txXfrm>
    </dsp:sp>
    <dsp:sp modelId="{66928B50-8124-49FD-B4D3-37DB88E77E5A}">
      <dsp:nvSpPr>
        <dsp:cNvPr id="0" name=""/>
        <dsp:cNvSpPr/>
      </dsp:nvSpPr>
      <dsp:spPr>
        <a:xfrm>
          <a:off x="2718839" y="127618"/>
          <a:ext cx="2318666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Проведение беседы по вопросу безопасного и опасного действий работника /</a:t>
          </a:r>
          <a:r>
            <a:rPr lang="ru-RU" sz="1000" b="1" kern="1200" dirty="0" err="1" smtClean="0"/>
            <a:t>ов</a:t>
          </a:r>
          <a:r>
            <a:rPr lang="ru-RU" sz="1000" b="1" kern="1200" dirty="0" smtClean="0"/>
            <a:t>/ условий </a:t>
          </a:r>
          <a:endParaRPr lang="ru-RU" sz="1000" b="1" kern="1200" dirty="0"/>
        </a:p>
      </dsp:txBody>
      <dsp:txXfrm>
        <a:off x="3049269" y="127618"/>
        <a:ext cx="1657806" cy="660860"/>
      </dsp:txXfrm>
    </dsp:sp>
    <dsp:sp modelId="{5C6BC1E4-153C-49F1-9B6E-784F9A0B4756}">
      <dsp:nvSpPr>
        <dsp:cNvPr id="0" name=""/>
        <dsp:cNvSpPr/>
      </dsp:nvSpPr>
      <dsp:spPr>
        <a:xfrm>
          <a:off x="4859726" y="127618"/>
          <a:ext cx="1524224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none" kern="1200" dirty="0" smtClean="0"/>
            <a:t>Оформление результатов ПАБ</a:t>
          </a:r>
          <a:endParaRPr lang="ru-RU" sz="1000" b="1" u="none" kern="1200" dirty="0"/>
        </a:p>
      </dsp:txBody>
      <dsp:txXfrm>
        <a:off x="5190156" y="127618"/>
        <a:ext cx="863364" cy="660860"/>
      </dsp:txXfrm>
    </dsp:sp>
    <dsp:sp modelId="{C32DA415-895B-423B-A7DA-F677CB14276B}">
      <dsp:nvSpPr>
        <dsp:cNvPr id="0" name=""/>
        <dsp:cNvSpPr/>
      </dsp:nvSpPr>
      <dsp:spPr>
        <a:xfrm>
          <a:off x="6213169" y="136471"/>
          <a:ext cx="1594126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none" kern="1200" dirty="0" smtClean="0"/>
            <a:t>Обработка данных и анализ результатов ПАБ</a:t>
          </a:r>
          <a:endParaRPr lang="ru-RU" sz="1000" b="1" u="sng" kern="1200" dirty="0"/>
        </a:p>
      </dsp:txBody>
      <dsp:txXfrm>
        <a:off x="6543599" y="136471"/>
        <a:ext cx="933266" cy="660860"/>
      </dsp:txXfrm>
    </dsp:sp>
    <dsp:sp modelId="{25821630-240C-4307-99C6-04A6FC23BF90}">
      <dsp:nvSpPr>
        <dsp:cNvPr id="0" name=""/>
        <dsp:cNvSpPr/>
      </dsp:nvSpPr>
      <dsp:spPr>
        <a:xfrm>
          <a:off x="7644519" y="127618"/>
          <a:ext cx="1867572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Информирование работников о безопасности труда</a:t>
          </a:r>
          <a:endParaRPr lang="ru-RU" sz="1000" b="1" u="sng" kern="1200" dirty="0"/>
        </a:p>
      </dsp:txBody>
      <dsp:txXfrm>
        <a:off x="7974949" y="127618"/>
        <a:ext cx="1206712" cy="660860"/>
      </dsp:txXfrm>
    </dsp:sp>
    <dsp:sp modelId="{2990A362-4679-46B4-B0E0-D26B46687BB3}">
      <dsp:nvSpPr>
        <dsp:cNvPr id="0" name=""/>
        <dsp:cNvSpPr/>
      </dsp:nvSpPr>
      <dsp:spPr>
        <a:xfrm>
          <a:off x="9376649" y="127618"/>
          <a:ext cx="1506155" cy="6608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Выполнение мероприятий по устранению причин</a:t>
          </a:r>
          <a:endParaRPr lang="ru-RU" sz="1000" b="1" u="sng" kern="1200" dirty="0"/>
        </a:p>
      </dsp:txBody>
      <dsp:txXfrm>
        <a:off x="9707079" y="127618"/>
        <a:ext cx="845295" cy="660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1F4D63-7BCB-46DF-8854-609166C03DD2}">
      <dsp:nvSpPr>
        <dsp:cNvPr id="0" name=""/>
        <dsp:cNvSpPr/>
      </dsp:nvSpPr>
      <dsp:spPr>
        <a:xfrm>
          <a:off x="1140" y="0"/>
          <a:ext cx="1828922" cy="488177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</a:rPr>
            <a:t>Зайти в </a:t>
          </a:r>
          <a:r>
            <a:rPr lang="ru-RU" sz="1050" u="sng" kern="1200" dirty="0" smtClean="0">
              <a:solidFill>
                <a:schemeClr val="tx1"/>
              </a:solidFill>
            </a:rPr>
            <a:t>Модуль ПАБ </a:t>
          </a:r>
          <a:r>
            <a:rPr lang="en-US" sz="1050" u="sng" kern="1200" dirty="0" smtClean="0">
              <a:solidFill>
                <a:schemeClr val="tx1"/>
              </a:solidFill>
            </a:rPr>
            <a:t>SharePoint</a:t>
          </a:r>
          <a:endParaRPr lang="ru-RU" sz="1050" u="sng" kern="1200" dirty="0">
            <a:solidFill>
              <a:schemeClr val="tx1"/>
            </a:solidFill>
          </a:endParaRPr>
        </a:p>
      </dsp:txBody>
      <dsp:txXfrm>
        <a:off x="1140" y="0"/>
        <a:ext cx="1706878" cy="488177"/>
      </dsp:txXfrm>
    </dsp:sp>
    <dsp:sp modelId="{F36597A4-0374-4360-9885-A7BBAD9A5FF8}">
      <dsp:nvSpPr>
        <dsp:cNvPr id="0" name=""/>
        <dsp:cNvSpPr/>
      </dsp:nvSpPr>
      <dsp:spPr>
        <a:xfrm>
          <a:off x="1291574" y="0"/>
          <a:ext cx="3075739" cy="488177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just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>
              <a:solidFill>
                <a:schemeClr val="tx1"/>
              </a:solidFill>
            </a:rPr>
            <a:t>Раскрыть карту Предприятия и </a:t>
          </a:r>
        </a:p>
        <a:p>
          <a:pPr marL="0" lvl="0" indent="0" algn="just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>
              <a:solidFill>
                <a:schemeClr val="tx1"/>
              </a:solidFill>
            </a:rPr>
            <a:t>выбрать производство/участок, </a:t>
          </a:r>
        </a:p>
        <a:p>
          <a:pPr marL="0" lvl="0" indent="0" algn="just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>
              <a:solidFill>
                <a:schemeClr val="tx1"/>
              </a:solidFill>
            </a:rPr>
            <a:t>где проводился ПАБ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1535663" y="0"/>
        <a:ext cx="2587562" cy="488177"/>
      </dsp:txXfrm>
    </dsp:sp>
    <dsp:sp modelId="{D5DC9C31-BDB9-4E21-BA64-EB592F0D0D60}">
      <dsp:nvSpPr>
        <dsp:cNvPr id="0" name=""/>
        <dsp:cNvSpPr/>
      </dsp:nvSpPr>
      <dsp:spPr>
        <a:xfrm>
          <a:off x="3828825" y="0"/>
          <a:ext cx="2911015" cy="488177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50" kern="1200" dirty="0" smtClean="0">
              <a:solidFill>
                <a:schemeClr val="tx1"/>
              </a:solidFill>
            </a:rPr>
            <a:t>В выпадающем списке заполнить все необходимые сведения, которые нужно сохранить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4072914" y="0"/>
        <a:ext cx="2422838" cy="488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4" rIns="92546" bIns="4627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2546" tIns="46274" rIns="92546" bIns="4627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2546" tIns="46274" rIns="92546" bIns="46274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22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22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7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8267" y="2788504"/>
            <a:ext cx="7213965" cy="1997653"/>
          </a:xfrm>
        </p:spPr>
        <p:txBody>
          <a:bodyPr tIns="0" rIns="0" bIns="0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338290" y="5839222"/>
            <a:ext cx="7214337" cy="1310352"/>
          </a:xfrm>
        </p:spPr>
        <p:txBody>
          <a:bodyPr tIns="0" rIns="0" bIns="0"/>
          <a:lstStyle>
            <a:lvl1pPr marL="0" indent="0" algn="l">
              <a:buNone/>
              <a:defRPr sz="2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33" y="1447728"/>
            <a:ext cx="4467493" cy="65230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315" y="625031"/>
            <a:ext cx="2124970" cy="435040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338316" y="7379812"/>
            <a:ext cx="7204790" cy="815658"/>
          </a:xfrm>
        </p:spPr>
        <p:txBody>
          <a:bodyPr/>
          <a:lstStyle>
            <a:lvl1pPr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127487" y="8431754"/>
            <a:ext cx="3184689" cy="431162"/>
          </a:xfrm>
          <a:prstGeom prst="rect">
            <a:avLst/>
          </a:prstGeom>
          <a:noFill/>
        </p:spPr>
        <p:txBody>
          <a:bodyPr wrap="none" lIns="122191" tIns="61096" rIns="122191" bIns="61096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1" y="8664887"/>
            <a:ext cx="5184551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 flipV="1">
            <a:off x="8312176" y="8647335"/>
            <a:ext cx="4489424" cy="10635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883843" y="3044370"/>
            <a:ext cx="273925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868990" y="3044370"/>
            <a:ext cx="3736613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857194" y="2520750"/>
            <a:ext cx="4132456" cy="406273"/>
          </a:xfrm>
        </p:spPr>
        <p:txBody>
          <a:bodyPr/>
          <a:lstStyle>
            <a:lvl1pPr>
              <a:defRPr kumimoji="0" lang="ru-RU" sz="32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883843" y="3044370"/>
            <a:ext cx="273925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868990" y="3044370"/>
            <a:ext cx="3736613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883843" y="3044370"/>
            <a:ext cx="273925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868990" y="3044370"/>
            <a:ext cx="3736613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883843" y="3044370"/>
            <a:ext cx="273925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868990" y="3044370"/>
            <a:ext cx="3736613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883843" y="3044370"/>
            <a:ext cx="273925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868990" y="3044370"/>
            <a:ext cx="3736613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622157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622157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581502" y="1604601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581502" y="4264268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581502" y="6736356"/>
            <a:ext cx="1863225" cy="2018493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3650339" y="1782517"/>
            <a:ext cx="5145415" cy="293691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3650339" y="2134561"/>
            <a:ext cx="5145415" cy="1568739"/>
          </a:xfrm>
        </p:spPr>
        <p:txBody>
          <a:bodyPr/>
          <a:lstStyle>
            <a:lvl1pPr>
              <a:def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650339" y="4374841"/>
            <a:ext cx="5145415" cy="293691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650339" y="4726885"/>
            <a:ext cx="5145415" cy="1568739"/>
          </a:xfrm>
        </p:spPr>
        <p:txBody>
          <a:bodyPr/>
          <a:lstStyle>
            <a:lvl1pPr>
              <a:def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3650339" y="6924493"/>
            <a:ext cx="5145415" cy="293691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3650339" y="7276536"/>
            <a:ext cx="5145415" cy="1568739"/>
          </a:xfrm>
        </p:spPr>
        <p:txBody>
          <a:bodyPr/>
          <a:lstStyle>
            <a:lvl1pPr>
              <a:defRPr lang="ru-RU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622157" y="468134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3622157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3622157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3622157" y="468134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3622157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3622157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622157" y="468134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3622157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3622157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622157" y="468134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3622157" y="2096865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3622157" y="7207403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622157" y="4681340"/>
            <a:ext cx="65269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43715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437159" y="213498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5023618" y="213498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8722138" y="2134984"/>
            <a:ext cx="3100651" cy="3359038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5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465339" y="6009460"/>
            <a:ext cx="3235277" cy="356962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465339" y="6361504"/>
            <a:ext cx="3235277" cy="1906699"/>
          </a:xfrm>
        </p:spPr>
        <p:txBody>
          <a:bodyPr/>
          <a:lstStyle>
            <a:lvl1pPr>
              <a:defRPr lang="ru-RU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4904184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4932364" y="6009460"/>
            <a:ext cx="3235277" cy="356962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4932364" y="6361504"/>
            <a:ext cx="3235277" cy="1906699"/>
          </a:xfrm>
        </p:spPr>
        <p:txBody>
          <a:bodyPr/>
          <a:lstStyle>
            <a:lvl1pPr>
              <a:defRPr lang="ru-RU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869449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8722679" y="6009460"/>
            <a:ext cx="3235277" cy="356962"/>
          </a:xfrm>
        </p:spPr>
        <p:txBody>
          <a:bodyPr/>
          <a:lstStyle>
            <a:lvl1pPr>
              <a:defRPr lang="ru-RU" sz="1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8722679" y="6361504"/>
            <a:ext cx="3235277" cy="1906699"/>
          </a:xfrm>
        </p:spPr>
        <p:txBody>
          <a:bodyPr/>
          <a:lstStyle>
            <a:lvl1pPr>
              <a:defRPr lang="ru-RU" sz="16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43715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4904184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869449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43715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4904184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869449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43715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4904184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869449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43715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4904184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8694499" y="5925268"/>
            <a:ext cx="32634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260051"/>
            <a:ext cx="2880360" cy="83232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8063" y="260051"/>
            <a:ext cx="8309737" cy="83232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-9399" y="8984293"/>
            <a:ext cx="569208" cy="402102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259811" y="6059276"/>
            <a:ext cx="1139597" cy="302699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745932" y="2143926"/>
            <a:ext cx="4391660" cy="647061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3423718" y="5563675"/>
            <a:ext cx="7587615" cy="487439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7" y="7717278"/>
            <a:ext cx="1685599" cy="348923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41967" y="7717278"/>
            <a:ext cx="1685599" cy="34892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3423718" y="5563674"/>
            <a:ext cx="7587615" cy="487439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3423718" y="5563674"/>
            <a:ext cx="7587615" cy="487439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2063" y="2243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2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3" y="2243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2061" y="2241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5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1" y="2241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76" y="1292236"/>
            <a:ext cx="12071871" cy="74644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511" y="3483558"/>
            <a:ext cx="11917194" cy="1906905"/>
          </a:xfrm>
        </p:spPr>
        <p:txBody>
          <a:bodyPr anchor="t"/>
          <a:lstStyle>
            <a:lvl1pPr algn="ctr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9277" y="1314382"/>
            <a:ext cx="5962777" cy="7442268"/>
          </a:xfrm>
        </p:spPr>
        <p:txBody>
          <a:bodyPr/>
          <a:lstStyle>
            <a:lvl1pPr>
              <a:defRPr sz="2400"/>
            </a:lvl1pPr>
            <a:lvl2pPr marL="714904" indent="-254565">
              <a:defRPr sz="2100"/>
            </a:lvl2pPr>
            <a:lvl3pPr marL="1198578" indent="-271536">
              <a:defRPr sz="2000"/>
            </a:lvl3pPr>
            <a:lvl4pPr marL="1557090" indent="-235473">
              <a:tabLst>
                <a:tab pos="1557090" algn="l"/>
              </a:tabLst>
              <a:defRPr sz="1600" b="0"/>
            </a:lvl4pPr>
            <a:lvl5pPr marL="1913481" indent="-199409">
              <a:defRPr sz="1600" b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5326" y="1314382"/>
            <a:ext cx="5973925" cy="7442268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904" indent="-25456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8578" indent="-271536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57090" indent="-23547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3481" indent="-199409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610848" indent="0">
              <a:buNone/>
              <a:defRPr sz="2700" b="1"/>
            </a:lvl2pPr>
            <a:lvl3pPr marL="1221698" indent="0">
              <a:buNone/>
              <a:defRPr sz="2400" b="1"/>
            </a:lvl3pPr>
            <a:lvl4pPr marL="1832546" indent="0">
              <a:buNone/>
              <a:defRPr sz="2100" b="1"/>
            </a:lvl4pPr>
            <a:lvl5pPr marL="2443394" indent="0">
              <a:buNone/>
              <a:defRPr sz="2100" b="1"/>
            </a:lvl5pPr>
            <a:lvl6pPr marL="3054242" indent="0">
              <a:buNone/>
              <a:defRPr sz="2100" b="1"/>
            </a:lvl6pPr>
            <a:lvl7pPr marL="3665091" indent="0">
              <a:buNone/>
              <a:defRPr sz="2100" b="1"/>
            </a:lvl7pPr>
            <a:lvl8pPr marL="4275940" indent="0">
              <a:buNone/>
              <a:defRPr sz="2100" b="1"/>
            </a:lvl8pPr>
            <a:lvl9pPr marL="48867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24"/>
            <a:ext cx="5656263" cy="57118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1" y="2149158"/>
            <a:ext cx="5658486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610848" indent="0">
              <a:buNone/>
              <a:defRPr sz="2700" b="1"/>
            </a:lvl2pPr>
            <a:lvl3pPr marL="1221698" indent="0">
              <a:buNone/>
              <a:defRPr sz="2400" b="1"/>
            </a:lvl3pPr>
            <a:lvl4pPr marL="1832546" indent="0">
              <a:buNone/>
              <a:defRPr sz="2100" b="1"/>
            </a:lvl4pPr>
            <a:lvl5pPr marL="2443394" indent="0">
              <a:buNone/>
              <a:defRPr sz="2100" b="1"/>
            </a:lvl5pPr>
            <a:lvl6pPr marL="3054242" indent="0">
              <a:buNone/>
              <a:defRPr sz="2100" b="1"/>
            </a:lvl6pPr>
            <a:lvl7pPr marL="3665091" indent="0">
              <a:buNone/>
              <a:defRPr sz="2100" b="1"/>
            </a:lvl7pPr>
            <a:lvl8pPr marL="4275940" indent="0">
              <a:buNone/>
              <a:defRPr sz="2100" b="1"/>
            </a:lvl8pPr>
            <a:lvl9pPr marL="48867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41" y="3044824"/>
            <a:ext cx="5658486" cy="57118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90" y="382270"/>
            <a:ext cx="4211639" cy="162687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1573530"/>
            <a:ext cx="7156450" cy="7003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90" y="2009145"/>
            <a:ext cx="4211639" cy="6567488"/>
          </a:xfrm>
        </p:spPr>
        <p:txBody>
          <a:bodyPr/>
          <a:lstStyle>
            <a:lvl1pPr marL="0" indent="0">
              <a:buNone/>
              <a:defRPr sz="1600"/>
            </a:lvl1pPr>
            <a:lvl2pPr marL="610848" indent="0">
              <a:buNone/>
              <a:defRPr sz="1600"/>
            </a:lvl2pPr>
            <a:lvl3pPr marL="1221698" indent="0">
              <a:buNone/>
              <a:defRPr sz="1300"/>
            </a:lvl3pPr>
            <a:lvl4pPr marL="1832546" indent="0">
              <a:buNone/>
              <a:defRPr sz="1200"/>
            </a:lvl4pPr>
            <a:lvl5pPr marL="2443394" indent="0">
              <a:buNone/>
              <a:defRPr sz="1200"/>
            </a:lvl5pPr>
            <a:lvl6pPr marL="3054242" indent="0">
              <a:buNone/>
              <a:defRPr sz="1200"/>
            </a:lvl6pPr>
            <a:lvl7pPr marL="3665091" indent="0">
              <a:buNone/>
              <a:defRPr sz="1200"/>
            </a:lvl7pPr>
            <a:lvl8pPr marL="4275940" indent="0">
              <a:buNone/>
              <a:defRPr sz="1200"/>
            </a:lvl8pPr>
            <a:lvl9pPr marL="488678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300"/>
            </a:lvl1pPr>
            <a:lvl2pPr marL="610848" indent="0">
              <a:buNone/>
              <a:defRPr sz="3700"/>
            </a:lvl2pPr>
            <a:lvl3pPr marL="1221698" indent="0">
              <a:buNone/>
              <a:defRPr sz="3200"/>
            </a:lvl3pPr>
            <a:lvl4pPr marL="1832546" indent="0">
              <a:buNone/>
              <a:defRPr sz="2700"/>
            </a:lvl4pPr>
            <a:lvl5pPr marL="2443394" indent="0">
              <a:buNone/>
              <a:defRPr sz="2700"/>
            </a:lvl5pPr>
            <a:lvl6pPr marL="3054242" indent="0">
              <a:buNone/>
              <a:defRPr sz="2700"/>
            </a:lvl6pPr>
            <a:lvl7pPr marL="3665091" indent="0">
              <a:buNone/>
              <a:defRPr sz="2700"/>
            </a:lvl7pPr>
            <a:lvl8pPr marL="4275940" indent="0">
              <a:buNone/>
              <a:defRPr sz="2700"/>
            </a:lvl8pPr>
            <a:lvl9pPr marL="4886788" indent="0">
              <a:buNone/>
              <a:defRPr sz="27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100"/>
            </a:lvl1pPr>
            <a:lvl2pPr marL="610848" indent="0">
              <a:buNone/>
              <a:defRPr sz="1600"/>
            </a:lvl2pPr>
            <a:lvl3pPr marL="1221698" indent="0">
              <a:buNone/>
              <a:defRPr sz="1300"/>
            </a:lvl3pPr>
            <a:lvl4pPr marL="1832546" indent="0">
              <a:buNone/>
              <a:defRPr sz="1200"/>
            </a:lvl4pPr>
            <a:lvl5pPr marL="2443394" indent="0">
              <a:buNone/>
              <a:defRPr sz="1200"/>
            </a:lvl5pPr>
            <a:lvl6pPr marL="3054242" indent="0">
              <a:buNone/>
              <a:defRPr sz="1200"/>
            </a:lvl6pPr>
            <a:lvl7pPr marL="3665091" indent="0">
              <a:buNone/>
              <a:defRPr sz="1200"/>
            </a:lvl7pPr>
            <a:lvl8pPr marL="4275940" indent="0">
              <a:buNone/>
              <a:defRPr sz="1200"/>
            </a:lvl8pPr>
            <a:lvl9pPr marL="488678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1143612959"/>
              </p:ext>
            </p:extLst>
          </p:nvPr>
        </p:nvGraphicFramePr>
        <p:xfrm>
          <a:off x="2061" y="2241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16" name="Слайд think-cell" r:id="rId19" imgW="270" imgH="270" progId="TCLayout.ActiveDocument.1">
                  <p:embed/>
                </p:oleObj>
              </mc:Choice>
              <mc:Fallback>
                <p:oleObj name="Слайд think-cell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061" y="2241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7884" y="287655"/>
            <a:ext cx="12084412" cy="984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276" y="1292236"/>
            <a:ext cx="12071871" cy="746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12217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62151" y="8949571"/>
            <a:ext cx="609738" cy="435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023176" y="153353"/>
            <a:ext cx="857543" cy="815657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500" dirty="0">
                <a:solidFill>
                  <a:srgbClr val="FFFFFF"/>
                </a:solidFill>
              </a:rPr>
              <a:t>140</a:t>
            </a:r>
            <a:endParaRPr lang="ru-RU" sz="15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</a:t>
            </a:r>
            <a:r>
              <a:rPr lang="en-US" sz="1500" dirty="0">
                <a:solidFill>
                  <a:srgbClr val="FFFFFF"/>
                </a:solidFill>
              </a:rPr>
              <a:t>49</a:t>
            </a:r>
            <a:endParaRPr lang="ru-RU" sz="15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23176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023176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023176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023176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023176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023176" y="5496243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3023176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023176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31</a:t>
            </a:r>
          </a:p>
        </p:txBody>
      </p:sp>
      <p:graphicFrame>
        <p:nvGraphicFramePr>
          <p:cNvPr id="17" name="Объект 16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598596296"/>
              </p:ext>
            </p:extLst>
          </p:nvPr>
        </p:nvGraphicFramePr>
        <p:xfrm>
          <a:off x="2063" y="2243"/>
          <a:ext cx="2051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17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063" y="2243"/>
                        <a:ext cx="2051" cy="2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3023178" y="1784668"/>
            <a:ext cx="857543" cy="81788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023178" y="969014"/>
            <a:ext cx="857543" cy="815658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023178" y="3055938"/>
            <a:ext cx="857543" cy="81788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023178" y="3864928"/>
            <a:ext cx="857543" cy="815657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3023178" y="4680594"/>
            <a:ext cx="857543" cy="81565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3023178" y="5496243"/>
            <a:ext cx="857543" cy="81565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3023178" y="7127558"/>
            <a:ext cx="857543" cy="81788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023178" y="7945438"/>
            <a:ext cx="857543" cy="81788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2170" tIns="61085" rIns="122170" bIns="61085" anchor="ctr"/>
          <a:lstStyle/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5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8880788" y="9057259"/>
            <a:ext cx="1051936" cy="32792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11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31.03.2021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71754" y="8747299"/>
            <a:ext cx="8293944" cy="63788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11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18" y="9093802"/>
            <a:ext cx="1249388" cy="255784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8673131" y="8857584"/>
            <a:ext cx="412846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61084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22169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832546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443394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14904" indent="-25456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</a:defRPr>
      </a:lvl2pPr>
      <a:lvl3pPr marL="1071296" indent="-144254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557090" indent="-23547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4pPr>
      <a:lvl5pPr marL="1913481" indent="-199409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5pPr>
      <a:lvl6pPr marL="2746698" indent="-42208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357547" indent="-42208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968395" indent="-42208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4579244" indent="-42208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848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698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546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394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242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091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5940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6788" algn="l" defTabSz="122169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ocial.sibur.local/group/607/files/" TargetMode="External"/><Relationship Id="rId13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emf"/><Relationship Id="rId12" Type="http://schemas.openxmlformats.org/officeDocument/2006/relationships/diagramColors" Target="../diagrams/colors1.xml"/><Relationship Id="rId17" Type="http://schemas.openxmlformats.org/officeDocument/2006/relationships/hyperlink" Target="https://sharepoint/orgunits/otpb/SitePages/map.aspx" TargetMode="External"/><Relationship Id="rId2" Type="http://schemas.openxmlformats.org/officeDocument/2006/relationships/tags" Target="../tags/tag5.xml"/><Relationship Id="rId16" Type="http://schemas.openxmlformats.org/officeDocument/2006/relationships/hyperlink" Target="https://sharepoint/orgunits/otpb/_layouts/15/WopiFrame.aspx?sourcedoc=/orgunits/otpb/Lists/List10/Attachments/41/%D0%A0%D0%B5%D0%BA%D0%BE%D0%BC%D0%B5%D0%BD%D0%B4%D0%B0%D1%86%D0%B8%D0%B8%20%D0%BF%D0%BE%20%D0%BF%D0%B5%D1%80%D0%B8%D0%BE%D0%B4%D0%B8%D1%87%D0%BD%D0%BE%D1%81%D1%82%D0%B8%20%D0%9F%D0%90%D0%91.pptx&amp;action=default" TargetMode="Externa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diagramQuickStyle" Target="../diagrams/quickStyle1.xml"/><Relationship Id="rId5" Type="http://schemas.openxmlformats.org/officeDocument/2006/relationships/hyperlink" Target="http://msk03portal.sibur.local/company/ODOU/tem-kto-sobiraetsya-v-delovuyu-poezdku/" TargetMode="External"/><Relationship Id="rId15" Type="http://schemas.openxmlformats.org/officeDocument/2006/relationships/hyperlink" Target="https://sharepoint/orgunits/otpb/_layouts/15/WopiFrame.aspx?sourcedoc=/orgunits/otpb/Lists/List10/Attachments/41/%D0%9C%D0%B5%D1%82%D0%BE%D0%B4%D0%B8%D0%BA%D0%B0%20%D0%BF%D1%80%D0%BE%D0%B2%D0%B5%D0%B4%D0%B5%D0%BD%D0%B8%D1%8F%20%D0%B1%D0%B5%D1%81%D0%B5%D0%B4%D1%8B%20%D0%B2%D0%BE%20%D0%B2%D1%80%D0%B5%D0%BC%D1%8F%20%D0%9F%D0%90%D0%91.pptx&amp;action=default" TargetMode="External"/><Relationship Id="rId10" Type="http://schemas.openxmlformats.org/officeDocument/2006/relationships/diagramLayout" Target="../diagrams/layout1.xml"/><Relationship Id="rId4" Type="http://schemas.openxmlformats.org/officeDocument/2006/relationships/notesSlide" Target="../notesSlides/notesSlide1.xml"/><Relationship Id="rId9" Type="http://schemas.openxmlformats.org/officeDocument/2006/relationships/diagramData" Target="../diagrams/data1.xml"/><Relationship Id="rId14" Type="http://schemas.openxmlformats.org/officeDocument/2006/relationships/hyperlink" Target="https://sharepoint/orgunits/otpb/_layouts/15/WopiFrame.aspx?sourcedoc=/orgunits/otpb/Lists/List10/Attachments/41/%D0%9A%D0%B0%D1%82%D0%B5%D0%B3%D0%BE%D1%80%D0%B8%D0%B8%20%D0%BD%D0%B0%D0%B1%D0%BB%D1%8E%D0%B4%D0%B5%D0%BD%D0%B8%D0%B9.pptx&amp;action=default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hyperlink" Target="https://sharepoint/orgunits/otpb/SitePages/map.aspx" TargetMode="External"/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12" Type="http://schemas.microsoft.com/office/2007/relationships/diagramDrawing" Target="../diagrams/drawing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11" Type="http://schemas.openxmlformats.org/officeDocument/2006/relationships/diagramColors" Target="../diagrams/colors2.xml"/><Relationship Id="rId5" Type="http://schemas.openxmlformats.org/officeDocument/2006/relationships/oleObject" Target="../embeddings/oleObject6.bin"/><Relationship Id="rId15" Type="http://schemas.openxmlformats.org/officeDocument/2006/relationships/hyperlink" Target="https://sharepoint/orgunits/otpb/_layouts/15/WopiFrame.aspx?sourcedoc=/orgunits/otpb/Lists/List10/Attachments/41/%D0%A8%D0%B0%D0%B1%D0%BB%D0%BE%D0%BD%20%D0%BF%D1%80%D0%BE%D1%86%D0%B5%D0%B4%D1%83%D1%80%D1%8B%20%D0%9F%D0%90%D0%91%20%D0%B4%D0%BB%D1%8F%20%D0%BF%D0%BE%D0%B4%D1%80%D1%8F%D0%B4%D1%87%D0%B8%D0%BA%D0%B0.docx&amp;action=default" TargetMode="External"/><Relationship Id="rId10" Type="http://schemas.openxmlformats.org/officeDocument/2006/relationships/diagramQuickStyle" Target="../diagrams/quickStyle2.xml"/><Relationship Id="rId4" Type="http://schemas.openxmlformats.org/officeDocument/2006/relationships/notesSlide" Target="../notesSlides/notesSlide2.xml"/><Relationship Id="rId9" Type="http://schemas.openxmlformats.org/officeDocument/2006/relationships/diagramLayout" Target="../diagrams/layout2.xml"/><Relationship Id="rId14" Type="http://schemas.openxmlformats.org/officeDocument/2006/relationships/hyperlink" Target="https://social.sibur.local/group/607/files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point/orgunits/otpb/SitePages/map.aspx" TargetMode="External"/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3.xml"/><Relationship Id="rId9" Type="http://schemas.openxmlformats.org/officeDocument/2006/relationships/hyperlink" Target="https://social.sibur.local/group/607/fil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rId5"/>
          </p:cNvPr>
          <p:cNvSpPr/>
          <p:nvPr/>
        </p:nvSpPr>
        <p:spPr bwMode="auto">
          <a:xfrm>
            <a:off x="4177767" y="3012440"/>
            <a:ext cx="1908000" cy="1809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34" name="Объект 3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40270640"/>
              </p:ext>
            </p:extLst>
          </p:nvPr>
        </p:nvGraphicFramePr>
        <p:xfrm>
          <a:off x="1587" y="1587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1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7" y="1587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75477" y="-32482"/>
            <a:ext cx="8129790" cy="1092839"/>
          </a:xfrm>
          <a:prstGeom prst="rect">
            <a:avLst/>
          </a:prstGeom>
          <a:noFill/>
        </p:spPr>
        <p:txBody>
          <a:bodyPr wrap="square" lIns="48090" tIns="61075" rIns="48090" bIns="61075" rtlCol="0">
            <a:spAutoFit/>
          </a:bodyPr>
          <a:lstStyle/>
          <a:p>
            <a:pPr algn="ctr" defTabSz="1280006"/>
            <a:r>
              <a:rPr lang="ru-RU" sz="2100" dirty="0">
                <a:solidFill>
                  <a:srgbClr val="008080"/>
                </a:solidFill>
                <a:latin typeface="Arial"/>
              </a:rPr>
              <a:t>СТП СР/01-02-03/МУ01 </a:t>
            </a:r>
            <a:endParaRPr lang="en-US" sz="2100" dirty="0" smtClean="0">
              <a:solidFill>
                <a:srgbClr val="008080"/>
              </a:solidFill>
              <a:latin typeface="Arial"/>
            </a:endParaRPr>
          </a:p>
          <a:p>
            <a:pPr algn="ctr" defTabSz="1280006"/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«</a:t>
            </a:r>
            <a:r>
              <a:rPr lang="ru-RU" sz="2100" i="1" dirty="0">
                <a:solidFill>
                  <a:srgbClr val="008080"/>
                </a:solidFill>
                <a:latin typeface="Arial"/>
              </a:rPr>
              <a:t>Методические указания </a:t>
            </a:r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по </a:t>
            </a:r>
            <a:r>
              <a:rPr lang="ru-RU" sz="2100" i="1" dirty="0">
                <a:solidFill>
                  <a:srgbClr val="008080"/>
                </a:solidFill>
                <a:latin typeface="Arial"/>
              </a:rPr>
              <a:t>проведению поведенческого аудита безопасного </a:t>
            </a:r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выполнения </a:t>
            </a:r>
            <a:r>
              <a:rPr lang="ru-RU" sz="2100" i="1" dirty="0">
                <a:solidFill>
                  <a:srgbClr val="008080"/>
                </a:solidFill>
                <a:latin typeface="Arial"/>
              </a:rPr>
              <a:t>работ</a:t>
            </a:r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»</a:t>
            </a:r>
            <a:r>
              <a:rPr lang="en-US" sz="2100" i="1" dirty="0" smtClean="0">
                <a:solidFill>
                  <a:srgbClr val="008080"/>
                </a:solidFill>
                <a:latin typeface="Arial"/>
              </a:rPr>
              <a:t> (</a:t>
            </a:r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редакция </a:t>
            </a:r>
            <a:r>
              <a:rPr lang="en-US" sz="2100" i="1" dirty="0">
                <a:solidFill>
                  <a:srgbClr val="008080"/>
                </a:solidFill>
                <a:latin typeface="Arial"/>
              </a:rPr>
              <a:t>3</a:t>
            </a:r>
            <a:r>
              <a:rPr lang="ru-RU" sz="2100" i="1" dirty="0" smtClean="0">
                <a:solidFill>
                  <a:srgbClr val="008080"/>
                </a:solidFill>
                <a:latin typeface="Arial"/>
              </a:rPr>
              <a:t>.0)</a:t>
            </a:r>
            <a:endParaRPr lang="ru-RU" sz="210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3926" y="897579"/>
            <a:ext cx="12527043" cy="615785"/>
          </a:xfrm>
          <a:prstGeom prst="rect">
            <a:avLst/>
          </a:prstGeom>
        </p:spPr>
        <p:txBody>
          <a:bodyPr wrap="square" lIns="122149" tIns="61075" rIns="122149" bIns="61075">
            <a:spAutoFit/>
          </a:bodyPr>
          <a:lstStyle/>
          <a:p>
            <a:pPr marL="0" lvl="1" indent="0" algn="just"/>
            <a:r>
              <a:rPr lang="ru-RU" sz="1100" dirty="0" smtClean="0">
                <a:solidFill>
                  <a:srgbClr val="008080"/>
                </a:solidFill>
                <a:latin typeface="Arial"/>
              </a:rPr>
              <a:t>ЛНА, ресурсы:</a:t>
            </a:r>
            <a:r>
              <a:rPr lang="ru-RU" sz="1000" dirty="0" smtClean="0">
                <a:solidFill>
                  <a:srgbClr val="FF0000"/>
                </a:solidFill>
                <a:latin typeface="Arial"/>
              </a:rPr>
              <a:t> </a:t>
            </a:r>
            <a:endParaRPr lang="en-US" sz="1000" dirty="0" smtClean="0">
              <a:solidFill>
                <a:srgbClr val="FF0000"/>
              </a:solidFill>
              <a:latin typeface="Arial"/>
            </a:endParaRPr>
          </a:p>
          <a:p>
            <a:pPr marL="0" lvl="1" indent="0" algn="just"/>
            <a:r>
              <a:rPr lang="ru-RU" sz="1000" dirty="0" smtClean="0">
                <a:latin typeface="Arial"/>
              </a:rPr>
              <a:t>СТП 04-07/ПК01 «Политика по применению ключевых правил безопасности», СТП 04-07-02/ПР01 «Порядок оповещения и внутреннего расследования происшествий».</a:t>
            </a:r>
          </a:p>
          <a:p>
            <a:pPr marL="0" lvl="1" indent="0" algn="just"/>
            <a:r>
              <a:rPr lang="ru-RU" sz="1000" dirty="0">
                <a:latin typeface="Arial"/>
              </a:rPr>
              <a:t>Стандарт разработан с целью установления единых требований к проведению поведенческих аудитов безопасности на предприятиях ПАО «СИБУР Холдинг».</a:t>
            </a:r>
            <a:r>
              <a:rPr lang="en-US" sz="1000" dirty="0">
                <a:latin typeface="Arial"/>
              </a:rPr>
              <a:t> </a:t>
            </a:r>
            <a:endParaRPr lang="ru-RU" sz="1000" dirty="0"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2" y="74352"/>
            <a:ext cx="2098153" cy="738896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000" b="0" i="1" dirty="0">
                <a:solidFill>
                  <a:srgbClr val="008080"/>
                </a:solidFill>
                <a:latin typeface="Arial"/>
              </a:rPr>
              <a:t>Менеджер </a:t>
            </a:r>
            <a:r>
              <a:rPr lang="ru-RU" sz="1000" b="0" i="1" dirty="0" smtClean="0">
                <a:solidFill>
                  <a:srgbClr val="008080"/>
                </a:solidFill>
                <a:latin typeface="Arial"/>
              </a:rPr>
              <a:t>процесса:</a:t>
            </a:r>
            <a:endParaRPr lang="ru-RU" sz="1000" b="0" i="1" dirty="0">
              <a:solidFill>
                <a:srgbClr val="008080"/>
              </a:solidFill>
              <a:latin typeface="Arial"/>
            </a:endParaRPr>
          </a:p>
          <a:p>
            <a:pPr defTabSz="1280006"/>
            <a:r>
              <a:rPr lang="ru-RU" sz="1000" b="0" i="1" dirty="0">
                <a:solidFill>
                  <a:srgbClr val="008080"/>
                </a:solidFill>
                <a:latin typeface="Arial"/>
              </a:rPr>
              <a:t>Директор, Охрана труда, </a:t>
            </a:r>
            <a:br>
              <a:rPr lang="ru-RU" sz="1000" b="0" i="1" dirty="0">
                <a:solidFill>
                  <a:srgbClr val="008080"/>
                </a:solidFill>
                <a:latin typeface="Arial"/>
              </a:rPr>
            </a:br>
            <a:r>
              <a:rPr lang="ru-RU" sz="1000" b="0" i="1" dirty="0">
                <a:solidFill>
                  <a:srgbClr val="008080"/>
                </a:solidFill>
                <a:latin typeface="Arial"/>
              </a:rPr>
              <a:t>промышленная безопасность </a:t>
            </a:r>
            <a:br>
              <a:rPr lang="ru-RU" sz="1000" b="0" i="1" dirty="0">
                <a:solidFill>
                  <a:srgbClr val="008080"/>
                </a:solidFill>
                <a:latin typeface="Arial"/>
              </a:rPr>
            </a:br>
            <a:r>
              <a:rPr lang="ru-RU" sz="1000" b="0" i="1" dirty="0">
                <a:solidFill>
                  <a:srgbClr val="008080"/>
                </a:solidFill>
                <a:latin typeface="Arial"/>
              </a:rPr>
              <a:t>и </a:t>
            </a:r>
            <a:r>
              <a:rPr lang="ru-RU" sz="1000" i="1" dirty="0" smtClean="0">
                <a:solidFill>
                  <a:srgbClr val="008080"/>
                </a:solidFill>
                <a:latin typeface="Arial"/>
              </a:rPr>
              <a:t>экология</a:t>
            </a:r>
            <a:endParaRPr lang="ru-RU" sz="10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59" y="9007756"/>
            <a:ext cx="6191773" cy="323398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300" b="0" i="1" dirty="0">
                <a:solidFill>
                  <a:srgbClr val="008080"/>
                </a:solidFill>
                <a:latin typeface="Arial"/>
              </a:rPr>
              <a:t>Корпоративный словарь </a:t>
            </a:r>
            <a:r>
              <a:rPr lang="ru-RU" sz="1300" b="0" i="1" dirty="0" smtClean="0">
                <a:solidFill>
                  <a:srgbClr val="008080"/>
                </a:solidFill>
                <a:latin typeface="Arial"/>
              </a:rPr>
              <a:t>терминов: </a:t>
            </a:r>
            <a:r>
              <a:rPr lang="en-US" sz="1300" i="1" dirty="0" smtClean="0">
                <a:solidFill>
                  <a:srgbClr val="008080"/>
                </a:solidFill>
                <a:hlinkClick r:id="rId8"/>
              </a:rPr>
              <a:t>https</a:t>
            </a:r>
            <a:r>
              <a:rPr lang="en-US" sz="1300" i="1" dirty="0">
                <a:solidFill>
                  <a:srgbClr val="008080"/>
                </a:solidFill>
                <a:hlinkClick r:id="rId8"/>
              </a:rPr>
              <a:t>://social.sibur.local/group/607/files</a:t>
            </a:r>
            <a:r>
              <a:rPr lang="en-US" sz="1300" i="1" dirty="0" smtClean="0">
                <a:solidFill>
                  <a:srgbClr val="008080"/>
                </a:solidFill>
                <a:hlinkClick r:id="rId8"/>
              </a:rPr>
              <a:t>/</a:t>
            </a:r>
            <a:r>
              <a:rPr lang="ru-RU" sz="1300" i="1" dirty="0">
                <a:solidFill>
                  <a:srgbClr val="008080"/>
                </a:solidFill>
              </a:rPr>
              <a:t> </a:t>
            </a:r>
            <a:endParaRPr lang="ru-RU" sz="13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5" name="AutoShape 12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1280006"/>
            <a:endParaRPr lang="ru-RU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AutoShape 14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307975" y="794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1280006"/>
            <a:endParaRPr lang="ru-RU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5575" y="1497383"/>
            <a:ext cx="12552175" cy="1055229"/>
            <a:chOff x="155575" y="1891079"/>
            <a:chExt cx="12504087" cy="1055229"/>
          </a:xfrm>
        </p:grpSpPr>
        <p:sp>
          <p:nvSpPr>
            <p:cNvPr id="38" name="Прямоугольник 37"/>
            <p:cNvSpPr/>
            <p:nvPr/>
          </p:nvSpPr>
          <p:spPr bwMode="auto">
            <a:xfrm>
              <a:off x="203662" y="1891079"/>
              <a:ext cx="12456000" cy="900000"/>
            </a:xfrm>
            <a:prstGeom prst="rect">
              <a:avLst/>
            </a:prstGeom>
            <a:solidFill>
              <a:srgbClr val="B2D2D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17" tIns="45709" rIns="91417" bIns="45709" numCol="1" rtlCol="0" anchor="t" anchorCtr="0" compatLnSpc="1">
              <a:prstTxWarp prst="textNoShape">
                <a:avLst/>
              </a:prstTxWarp>
            </a:bodyPr>
            <a:lstStyle/>
            <a:p>
              <a:pPr defTabSz="914180" eaLnBrk="1" hangingPunct="1"/>
              <a:endParaRPr lang="ru-RU" dirty="0"/>
            </a:p>
          </p:txBody>
        </p:sp>
        <p:graphicFrame>
          <p:nvGraphicFramePr>
            <p:cNvPr id="39" name="Схема 38"/>
            <p:cNvGraphicFramePr/>
            <p:nvPr>
              <p:extLst>
                <p:ext uri="{D42A27DB-BD31-4B8C-83A1-F6EECF244321}">
                  <p14:modId xmlns:p14="http://schemas.microsoft.com/office/powerpoint/2010/main" val="194050903"/>
                </p:ext>
              </p:extLst>
            </p:nvPr>
          </p:nvGraphicFramePr>
          <p:xfrm>
            <a:off x="1638486" y="1891842"/>
            <a:ext cx="11008967" cy="105446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40" name="TextBox 39"/>
            <p:cNvSpPr txBox="1"/>
            <p:nvPr/>
          </p:nvSpPr>
          <p:spPr>
            <a:xfrm>
              <a:off x="155575" y="2127795"/>
              <a:ext cx="1482911" cy="400087"/>
            </a:xfrm>
            <a:prstGeom prst="rect">
              <a:avLst/>
            </a:prstGeom>
            <a:noFill/>
          </p:spPr>
          <p:txBody>
            <a:bodyPr wrap="square" lIns="91417" tIns="45709" rIns="91417" bIns="45709" rtlCol="0">
              <a:spAutoFit/>
            </a:bodyPr>
            <a:lstStyle/>
            <a:p>
              <a:pPr algn="ctr"/>
              <a:r>
                <a:rPr lang="ru-RU" sz="1000" b="1" dirty="0"/>
                <a:t>Основные этапы процесса П</a:t>
              </a:r>
              <a:r>
                <a:rPr lang="ru-RU" sz="1000" b="1" dirty="0" smtClean="0"/>
                <a:t>АБ</a:t>
              </a:r>
              <a:endParaRPr lang="ru-RU" sz="1000" b="1" dirty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2404" y="2810996"/>
            <a:ext cx="6628609" cy="5078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180975" algn="just" defTabSz="1280006">
              <a:lnSpc>
                <a:spcPct val="90000"/>
              </a:lnSpc>
              <a:buAutoNum type="arabicPeriod"/>
            </a:pPr>
            <a:r>
              <a:rPr lang="ru-RU" sz="1000" b="1" dirty="0"/>
              <a:t>Причиной подавляющего большинства происшествий являются опасные действия </a:t>
            </a:r>
            <a:r>
              <a:rPr lang="ru-RU" sz="1000" b="1" dirty="0" smtClean="0"/>
              <a:t>работников. </a:t>
            </a:r>
            <a:r>
              <a:rPr lang="ru-RU" sz="1000" dirty="0"/>
              <a:t>Поведенческие аудиты </a:t>
            </a:r>
            <a:r>
              <a:rPr lang="ru-RU" sz="1000" dirty="0" smtClean="0"/>
              <a:t>безопасности направлены на выявление, предупреждение и предотвращение опасных действий и опасных условий.</a:t>
            </a:r>
            <a:endParaRPr lang="ru-RU" sz="1000" b="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1603" y="2503219"/>
            <a:ext cx="12516799" cy="3077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 defTabSz="1280006"/>
            <a:r>
              <a:rPr lang="ru-RU" sz="1400" b="1" dirty="0">
                <a:solidFill>
                  <a:schemeClr val="bg1"/>
                </a:solidFill>
                <a:latin typeface="Arial"/>
              </a:rPr>
              <a:t>Основные </a:t>
            </a:r>
            <a:r>
              <a:rPr lang="ru-RU" sz="1400" b="1" dirty="0" smtClean="0">
                <a:solidFill>
                  <a:schemeClr val="bg1"/>
                </a:solidFill>
                <a:latin typeface="Arial"/>
              </a:rPr>
              <a:t>положения</a:t>
            </a:r>
            <a:endParaRPr lang="en-US" sz="14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8541" y="3352208"/>
            <a:ext cx="6624000" cy="24622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 defTabSz="1280006"/>
            <a:r>
              <a:rPr lang="en-US" sz="1000" b="1" dirty="0">
                <a:solidFill>
                  <a:schemeClr val="bg1"/>
                </a:solidFill>
              </a:rPr>
              <a:t>2. </a:t>
            </a:r>
            <a:r>
              <a:rPr lang="ru-RU" sz="1000" b="1" dirty="0">
                <a:solidFill>
                  <a:schemeClr val="bg1"/>
                </a:solidFill>
              </a:rPr>
              <a:t>Цели проведения ПАБ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07079" y="33923"/>
            <a:ext cx="3728272" cy="903488"/>
          </a:xfrm>
          <a:prstGeom prst="rect">
            <a:avLst/>
          </a:prstGeom>
          <a:noFill/>
        </p:spPr>
        <p:txBody>
          <a:bodyPr wrap="square" lIns="163228" tIns="81615" rIns="163228" bIns="81615" rtlCol="0">
            <a:spAutoFit/>
          </a:bodyPr>
          <a:lstStyle/>
          <a:p>
            <a:pPr defTabSz="1710472"/>
            <a:r>
              <a:rPr lang="ru-RU" sz="1200" i="1" dirty="0">
                <a:solidFill>
                  <a:srgbClr val="008080"/>
                </a:solidFill>
                <a:latin typeface="Arial"/>
              </a:rPr>
              <a:t>Приложение к приказу</a:t>
            </a:r>
          </a:p>
          <a:p>
            <a:pPr defTabSz="1710472"/>
            <a:r>
              <a:rPr lang="ru-RU" sz="1200" i="1" dirty="0">
                <a:solidFill>
                  <a:srgbClr val="008080"/>
                </a:solidFill>
                <a:latin typeface="Arial"/>
              </a:rPr>
              <a:t>от </a:t>
            </a:r>
            <a:r>
              <a:rPr lang="ru-RU" sz="1200" i="1" dirty="0" smtClean="0">
                <a:solidFill>
                  <a:srgbClr val="008080"/>
                </a:solidFill>
                <a:latin typeface="Arial"/>
              </a:rPr>
              <a:t>«24» марта 2021г</a:t>
            </a:r>
            <a:r>
              <a:rPr lang="ru-RU" sz="1200" i="1" dirty="0">
                <a:solidFill>
                  <a:srgbClr val="008080"/>
                </a:solidFill>
                <a:latin typeface="Arial"/>
              </a:rPr>
              <a:t>. </a:t>
            </a:r>
            <a:r>
              <a:rPr lang="ru-RU" sz="1200" i="1" smtClean="0">
                <a:solidFill>
                  <a:srgbClr val="008080"/>
                </a:solidFill>
                <a:latin typeface="Arial"/>
              </a:rPr>
              <a:t>№14/СР</a:t>
            </a:r>
            <a:endParaRPr lang="ru-RU" sz="1200" i="1" dirty="0">
              <a:solidFill>
                <a:srgbClr val="008080"/>
              </a:solidFill>
              <a:latin typeface="Arial"/>
            </a:endParaRPr>
          </a:p>
          <a:p>
            <a:pPr defTabSz="1710472"/>
            <a:r>
              <a:rPr lang="ru-RU" sz="1200" i="1" dirty="0">
                <a:solidFill>
                  <a:srgbClr val="008080"/>
                </a:solidFill>
              </a:rPr>
              <a:t>Член Правления – Управляющий директор, </a:t>
            </a:r>
            <a:r>
              <a:rPr lang="ru-RU" sz="1200" i="1" dirty="0" smtClean="0">
                <a:solidFill>
                  <a:srgbClr val="008080"/>
                </a:solidFill>
              </a:rPr>
              <a:t>Корпоративная безопасность и Аудит</a:t>
            </a:r>
            <a:endParaRPr lang="ru-RU" sz="1200" i="1" dirty="0"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663" y="5373587"/>
            <a:ext cx="6623999" cy="2462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80975" lvl="2" indent="-180975" defTabSz="1280006">
              <a:buFont typeface="+mj-lt"/>
              <a:buAutoNum type="arabicPeriod" startAt="3"/>
            </a:pPr>
            <a:r>
              <a:rPr lang="ru-RU" sz="1000" b="1" dirty="0" smtClean="0"/>
              <a:t>Обязательным условием </a:t>
            </a:r>
            <a:r>
              <a:rPr lang="ru-RU" sz="1000" b="1" dirty="0"/>
              <a:t>поведенческого аудита безопасности является беседа с работником.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0870" y="8422536"/>
            <a:ext cx="6636839" cy="553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ru-RU" sz="1000" b="1" dirty="0"/>
              <a:t>6</a:t>
            </a:r>
            <a:r>
              <a:rPr lang="ru-RU" sz="1000" b="1" dirty="0" smtClean="0"/>
              <a:t>. Участие </a:t>
            </a:r>
            <a:r>
              <a:rPr lang="ru-RU" sz="1000" b="1" dirty="0"/>
              <a:t>руководителей в поведенческих аудитах безопасности </a:t>
            </a:r>
            <a:r>
              <a:rPr lang="ru-RU" sz="1000" dirty="0"/>
              <a:t>является одним из эффективных способов демонстрации их приверженности вопросам безопасности и вовлечения руководителей в процесс управления безопасностью.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942364" y="3879474"/>
            <a:ext cx="5765076" cy="24622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defTabSz="1280006"/>
            <a:r>
              <a:rPr lang="ru-RU" sz="1000" b="1" dirty="0" smtClean="0">
                <a:solidFill>
                  <a:schemeClr val="bg1"/>
                </a:solidFill>
              </a:rPr>
              <a:t>8. Периодичность </a:t>
            </a:r>
            <a:r>
              <a:rPr lang="ru-RU" sz="1000" b="1" dirty="0">
                <a:solidFill>
                  <a:schemeClr val="bg1"/>
                </a:solidFill>
              </a:rPr>
              <a:t>проведения </a:t>
            </a:r>
            <a:r>
              <a:rPr lang="ru-RU" sz="1000" b="1" dirty="0" smtClean="0">
                <a:solidFill>
                  <a:schemeClr val="bg1"/>
                </a:solidFill>
              </a:rPr>
              <a:t>ПАБ в соответствии с рекомендациями: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404" y="7063258"/>
            <a:ext cx="6630580" cy="13234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91406" tIns="45703" rIns="91406" bIns="45703">
            <a:spAutoFit/>
          </a:bodyPr>
          <a:lstStyle/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b="0" dirty="0" smtClean="0"/>
              <a:t> руководители и специалисты </a:t>
            </a:r>
            <a:r>
              <a:rPr lang="ru-RU" sz="1000" b="0" dirty="0"/>
              <a:t>ООО «СИБУР», </a:t>
            </a:r>
            <a:r>
              <a:rPr lang="ru-RU" sz="1000" b="0" dirty="0" smtClean="0"/>
              <a:t>посещающие предприятий </a:t>
            </a:r>
            <a:r>
              <a:rPr lang="ru-RU" sz="1000" b="0" dirty="0"/>
              <a:t>ПАО «СИБУР Холдинг</a:t>
            </a:r>
            <a:r>
              <a:rPr lang="ru-RU" sz="1000" b="0" dirty="0" smtClean="0"/>
              <a:t>»;</a:t>
            </a:r>
          </a:p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b="0" dirty="0" smtClean="0"/>
              <a:t> руководители </a:t>
            </a:r>
            <a:r>
              <a:rPr lang="ru-RU" sz="1000" b="0" dirty="0"/>
              <a:t>предприятий ПАО «СИБУР Холдинг» и их </a:t>
            </a:r>
            <a:r>
              <a:rPr lang="ru-RU" sz="1000" b="0" dirty="0" smtClean="0"/>
              <a:t>непосредственные заместители</a:t>
            </a:r>
            <a:r>
              <a:rPr lang="ru-RU" sz="1000" dirty="0"/>
              <a:t>;</a:t>
            </a:r>
            <a:endParaRPr lang="ru-RU" sz="1000" b="0" dirty="0" smtClean="0"/>
          </a:p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b="0" dirty="0" smtClean="0"/>
              <a:t> работники </a:t>
            </a:r>
            <a:r>
              <a:rPr lang="ru-RU" sz="1000" b="0" dirty="0"/>
              <a:t>служб ОТ, ПБ и </a:t>
            </a:r>
            <a:r>
              <a:rPr lang="ru-RU" sz="1000" b="0" dirty="0" smtClean="0"/>
              <a:t>Э предприятий</a:t>
            </a:r>
            <a:r>
              <a:rPr lang="ru-RU" sz="1000" dirty="0"/>
              <a:t>;</a:t>
            </a:r>
            <a:r>
              <a:rPr lang="ru-RU" sz="1000" b="0" dirty="0" smtClean="0"/>
              <a:t> </a:t>
            </a:r>
          </a:p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b="0" dirty="0" smtClean="0"/>
              <a:t> руководители </a:t>
            </a:r>
            <a:r>
              <a:rPr lang="ru-RU" sz="1000" b="0" dirty="0"/>
              <a:t>и </a:t>
            </a:r>
            <a:r>
              <a:rPr lang="ru-RU" sz="1000" dirty="0" smtClean="0"/>
              <a:t>специалисты </a:t>
            </a:r>
            <a:r>
              <a:rPr lang="ru-RU" sz="1000" b="0" dirty="0" smtClean="0"/>
              <a:t>подразделений </a:t>
            </a:r>
            <a:r>
              <a:rPr lang="ru-RU" sz="1000" b="0" dirty="0"/>
              <a:t>предприятий ПАО «СИБУР Холдинг</a:t>
            </a:r>
            <a:r>
              <a:rPr lang="ru-RU" sz="1000" b="0" dirty="0" smtClean="0"/>
              <a:t>», в том числе в ходе линейных обходов</a:t>
            </a:r>
            <a:r>
              <a:rPr lang="ru-RU" sz="1000" dirty="0" smtClean="0"/>
              <a:t>;</a:t>
            </a:r>
          </a:p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dirty="0"/>
              <a:t> </a:t>
            </a:r>
            <a:r>
              <a:rPr lang="ru-RU" sz="1000" dirty="0" smtClean="0"/>
              <a:t>уполномоченные</a:t>
            </a:r>
            <a:r>
              <a:rPr lang="ru-RU" sz="1000" b="0" dirty="0" smtClean="0"/>
              <a:t> по ОТ;</a:t>
            </a:r>
          </a:p>
          <a:p>
            <a:pPr marL="0" lvl="2" algn="just" defTabSz="1280006">
              <a:buFont typeface="Arial" panose="020B0604020202020204" pitchFamily="34" charset="0"/>
              <a:buChar char="•"/>
              <a:tabLst>
                <a:tab pos="176213" algn="l"/>
              </a:tabLst>
            </a:pPr>
            <a:r>
              <a:rPr lang="ru-RU" sz="1000" dirty="0" smtClean="0"/>
              <a:t> любой </a:t>
            </a:r>
            <a:r>
              <a:rPr lang="ru-RU" sz="1000" dirty="0"/>
              <a:t>работник </a:t>
            </a:r>
            <a:r>
              <a:rPr lang="ru-RU" sz="1000" dirty="0" smtClean="0"/>
              <a:t>Компании.</a:t>
            </a:r>
            <a:endParaRPr lang="ru-RU" sz="1000" b="0" dirty="0" smtClean="0"/>
          </a:p>
          <a:p>
            <a:pPr marL="0" lvl="2" algn="just" defTabSz="1280006">
              <a:tabLst>
                <a:tab pos="176213" algn="l"/>
              </a:tabLst>
            </a:pPr>
            <a:r>
              <a:rPr lang="ru-RU" sz="1000" dirty="0" smtClean="0"/>
              <a:t>ПАБ проводится с работниками Компании, Подрядной организации (ПО) </a:t>
            </a:r>
            <a:r>
              <a:rPr lang="ru-RU" sz="1000" dirty="0"/>
              <a:t>или </a:t>
            </a:r>
            <a:r>
              <a:rPr lang="ru-RU" sz="1000" dirty="0" smtClean="0"/>
              <a:t>посетителями.</a:t>
            </a:r>
            <a:endParaRPr lang="ru-RU" sz="1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00870" y="6824831"/>
            <a:ext cx="6636527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lvl="2" defTabSz="1280006"/>
            <a:r>
              <a:rPr lang="ru-RU" sz="1000" b="1" dirty="0">
                <a:solidFill>
                  <a:schemeClr val="bg1"/>
                </a:solidFill>
              </a:rPr>
              <a:t>5</a:t>
            </a:r>
            <a:r>
              <a:rPr lang="ru-RU" sz="1000" b="1" dirty="0" smtClean="0">
                <a:solidFill>
                  <a:schemeClr val="bg1"/>
                </a:solidFill>
              </a:rPr>
              <a:t>. ПАБ проводят: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41395" y="2813081"/>
            <a:ext cx="5766045" cy="24622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defTabSz="1280006"/>
            <a:r>
              <a:rPr lang="ru-RU" sz="1000" b="1" dirty="0" smtClean="0">
                <a:solidFill>
                  <a:schemeClr val="bg1"/>
                </a:solidFill>
              </a:rPr>
              <a:t>7. Обучение </a:t>
            </a:r>
            <a:r>
              <a:rPr lang="ru-RU" sz="1000" b="1" dirty="0">
                <a:solidFill>
                  <a:schemeClr val="bg1"/>
                </a:solidFill>
              </a:rPr>
              <a:t>методике проведения поведенческого аудита </a:t>
            </a:r>
            <a:r>
              <a:rPr lang="ru-RU" sz="1000" b="1" dirty="0" smtClean="0">
                <a:solidFill>
                  <a:schemeClr val="bg1"/>
                </a:solidFill>
              </a:rPr>
              <a:t>безопасности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943550" y="3057653"/>
            <a:ext cx="5764199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ru-RU" sz="1000" dirty="0"/>
              <a:t>предусматривает освоение навыков наблюдения за работниками во время выполнения работ и  методологии последующей беседы с этими работниками по вопросам </a:t>
            </a:r>
            <a:r>
              <a:rPr lang="ru-RU" sz="1000" dirty="0" smtClean="0"/>
              <a:t>ОТ, ПБ и Э. </a:t>
            </a:r>
            <a:br>
              <a:rPr lang="ru-RU" sz="1000" dirty="0" smtClean="0"/>
            </a:br>
            <a:r>
              <a:rPr lang="ru-RU" sz="1000" dirty="0" smtClean="0"/>
              <a:t>Навыки </a:t>
            </a:r>
            <a:r>
              <a:rPr lang="ru-RU" sz="1000" dirty="0"/>
              <a:t>проведения ПАБ </a:t>
            </a:r>
            <a:r>
              <a:rPr lang="ru-RU" sz="1000" dirty="0" smtClean="0"/>
              <a:t>работникам </a:t>
            </a:r>
            <a:r>
              <a:rPr lang="ru-RU" sz="1000" dirty="0"/>
              <a:t>передают их непосредственные руководители во время линейных обходов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3663" y="5668801"/>
            <a:ext cx="6623998" cy="11079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en-US" sz="1000" b="1" dirty="0" smtClean="0"/>
              <a:t>4</a:t>
            </a:r>
            <a:r>
              <a:rPr lang="ru-RU" sz="1000" b="1" dirty="0" smtClean="0"/>
              <a:t>. Наибольшее </a:t>
            </a:r>
            <a:r>
              <a:rPr lang="ru-RU" sz="1000" b="1" dirty="0"/>
              <a:t>влияние на изменение поведения работника </a:t>
            </a:r>
            <a:r>
              <a:rPr lang="ru-RU" sz="1000" dirty="0"/>
              <a:t>оказывает информация о последствиях, к которым приводит (или может привести в будущем) его поведение. </a:t>
            </a:r>
            <a:endParaRPr lang="ru-RU" sz="1000" dirty="0" smtClean="0"/>
          </a:p>
          <a:p>
            <a:pPr marL="0" lvl="2" algn="just" defTabSz="1280006"/>
            <a:endParaRPr lang="ru-RU" sz="1000" dirty="0" smtClean="0"/>
          </a:p>
          <a:p>
            <a:pPr marL="0" lvl="2" algn="just" defTabSz="1280006">
              <a:lnSpc>
                <a:spcPct val="80000"/>
              </a:lnSpc>
            </a:pPr>
            <a:endParaRPr lang="ru-RU" sz="1000" dirty="0" smtClean="0"/>
          </a:p>
          <a:p>
            <a:pPr marL="0" lvl="2" algn="just" defTabSz="1280006">
              <a:lnSpc>
                <a:spcPct val="80000"/>
              </a:lnSpc>
            </a:pPr>
            <a:endParaRPr lang="ru-RU" sz="1000" dirty="0" smtClean="0"/>
          </a:p>
          <a:p>
            <a:pPr marL="0" lvl="2" algn="just" defTabSz="1280006"/>
            <a:r>
              <a:rPr lang="ru-RU" sz="1000" dirty="0" smtClean="0"/>
              <a:t>Поощрение </a:t>
            </a:r>
            <a:r>
              <a:rPr lang="ru-RU" sz="1000" dirty="0"/>
              <a:t>безопасного поведения работника </a:t>
            </a:r>
            <a:r>
              <a:rPr lang="ru-RU" sz="1000" dirty="0" smtClean="0"/>
              <a:t>при проведении </a:t>
            </a:r>
            <a:r>
              <a:rPr lang="ru-RU" sz="1000" dirty="0"/>
              <a:t>ПАБ закрепляет </a:t>
            </a:r>
            <a:r>
              <a:rPr lang="ru-RU" sz="1000" dirty="0" smtClean="0"/>
              <a:t>навыки правильных действий и </a:t>
            </a:r>
            <a:r>
              <a:rPr lang="ru-RU" sz="1000" dirty="0"/>
              <a:t>снижает вероятность </a:t>
            </a:r>
            <a:r>
              <a:rPr lang="ru-RU" sz="1000" dirty="0" smtClean="0"/>
              <a:t>происшествия.</a:t>
            </a:r>
            <a:endParaRPr lang="ru-RU" sz="10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75614" y="6030513"/>
            <a:ext cx="2880000" cy="36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lvl="2" algn="ctr" defTabSz="1280006">
              <a:lnSpc>
                <a:spcPct val="90000"/>
              </a:lnSpc>
            </a:pPr>
            <a:r>
              <a:rPr lang="ru-RU" sz="1000" b="1" dirty="0"/>
              <a:t>Опасное поведение должно корректироваться </a:t>
            </a:r>
            <a:r>
              <a:rPr lang="ru-RU" sz="1000" b="1" dirty="0" smtClean="0"/>
              <a:t>немедленно</a:t>
            </a:r>
            <a:r>
              <a:rPr lang="ru-RU" sz="1000" b="1" dirty="0"/>
              <a:t>.</a:t>
            </a:r>
            <a:endParaRPr lang="ru-RU" sz="1000" b="1" dirty="0" smtClean="0"/>
          </a:p>
        </p:txBody>
      </p:sp>
      <p:sp>
        <p:nvSpPr>
          <p:cNvPr id="49" name="Прямоугольник 48"/>
          <p:cNvSpPr/>
          <p:nvPr/>
        </p:nvSpPr>
        <p:spPr>
          <a:xfrm>
            <a:off x="3683310" y="6030513"/>
            <a:ext cx="2880000" cy="36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lvl="2" algn="ctr" defTabSz="1280006">
              <a:lnSpc>
                <a:spcPct val="90000"/>
              </a:lnSpc>
            </a:pPr>
            <a:r>
              <a:rPr lang="ru-RU" sz="1000" b="1" dirty="0" smtClean="0"/>
              <a:t>Безопасное </a:t>
            </a:r>
            <a:r>
              <a:rPr lang="ru-RU" sz="1000" b="1" dirty="0"/>
              <a:t>поведение </a:t>
            </a:r>
            <a:endParaRPr lang="ru-RU" sz="1000" b="1" dirty="0" smtClean="0"/>
          </a:p>
          <a:p>
            <a:pPr marL="0" lvl="2" algn="ctr" defTabSz="1280006">
              <a:lnSpc>
                <a:spcPct val="90000"/>
              </a:lnSpc>
            </a:pPr>
            <a:r>
              <a:rPr lang="ru-RU" sz="1000" b="1" dirty="0" smtClean="0"/>
              <a:t>должно </a:t>
            </a:r>
            <a:r>
              <a:rPr lang="ru-RU" sz="1000" b="1" dirty="0"/>
              <a:t>поощряться</a:t>
            </a:r>
            <a:r>
              <a:rPr lang="ru-RU" sz="1000" b="1" dirty="0" smtClean="0"/>
              <a:t>.</a:t>
            </a: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64038"/>
              </p:ext>
            </p:extLst>
          </p:nvPr>
        </p:nvGraphicFramePr>
        <p:xfrm>
          <a:off x="218541" y="3614969"/>
          <a:ext cx="6619168" cy="171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9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7770">
                <a:tc>
                  <a:txBody>
                    <a:bodyPr/>
                    <a:lstStyle/>
                    <a:p>
                      <a:pPr marL="0" indent="0" algn="l" eaLnBrk="0" fontAlgn="base" hangingPunct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Немедленное исправление опасного поведения работника</a:t>
                      </a:r>
                      <a:r>
                        <a:rPr lang="ru-RU" sz="10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/ устранение опасных условий</a:t>
                      </a:r>
                      <a:endParaRPr lang="ru-RU" sz="1000" b="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21552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Получение информации для разработки корректирующих мер и предупреждающих мероприятий в области ОТ, ПБ и Э</a:t>
                      </a:r>
                      <a:endParaRPr lang="ru-RU" sz="11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312">
                <a:tc>
                  <a:txBody>
                    <a:bodyPr/>
                    <a:lstStyle/>
                    <a:p>
                      <a:pPr marL="0" marR="0" indent="0" algn="l" defTabSz="1221698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Получение информации о состоянии ОТ, ПБ и Э на производстве «из первых рук»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21552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Выявление причин выполнения работы с нарушениями правил безопасности (недостаточное обучение, понимание, невнимательность и т.д.)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770">
                <a:tc>
                  <a:txBody>
                    <a:bodyPr/>
                    <a:lstStyle/>
                    <a:p>
                      <a:pPr marL="0" marR="0" indent="0" algn="l" defTabSz="1221552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Повышение сознательного отношения работников к вопросам ОТ, ПБ и Э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eaLnBrk="0" fontAlgn="base" hangingPunct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Концентрация внимания работника на важности вопросов безопасности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770">
                <a:tc gridSpan="2">
                  <a:txBody>
                    <a:bodyPr/>
                    <a:lstStyle/>
                    <a:p>
                      <a:pPr marL="0" marR="0" indent="0" algn="l" defTabSz="1221698" rtl="0" eaLnBrk="0" fontAlgn="base" latin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Поддержка/поощрение безопасного поведения и действий, которые работник предпринял, чтобы выполнить требования безопасности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 eaLnBrk="0" fontAlgn="base" hangingPunct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6" name="Прямоугольник 85"/>
          <p:cNvSpPr/>
          <p:nvPr/>
        </p:nvSpPr>
        <p:spPr>
          <a:xfrm>
            <a:off x="6937284" y="5307108"/>
            <a:ext cx="5765878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en-US" sz="1000" b="1" dirty="0" smtClean="0"/>
              <a:t>1</a:t>
            </a:r>
            <a:r>
              <a:rPr lang="ru-RU" sz="1000" b="1" dirty="0" smtClean="0"/>
              <a:t>0</a:t>
            </a:r>
            <a:r>
              <a:rPr lang="en-US" sz="1000" dirty="0" smtClean="0"/>
              <a:t>. </a:t>
            </a:r>
            <a:r>
              <a:rPr lang="ru-RU" sz="1000" b="1" dirty="0" smtClean="0"/>
              <a:t>Если </a:t>
            </a:r>
            <a:r>
              <a:rPr lang="ru-RU" sz="1000" b="1" dirty="0"/>
              <a:t>во время проведения ПАБ </a:t>
            </a:r>
            <a:r>
              <a:rPr lang="ru-RU" sz="1000" b="1" dirty="0" smtClean="0"/>
              <a:t>работником </a:t>
            </a:r>
            <a:r>
              <a:rPr lang="ru-RU" sz="1000" b="1" dirty="0"/>
              <a:t>выявлено нарушение Ключевых правил </a:t>
            </a:r>
            <a:r>
              <a:rPr lang="ru-RU" sz="1000" b="1" dirty="0" smtClean="0"/>
              <a:t>безопасности</a:t>
            </a:r>
            <a:r>
              <a:rPr lang="ru-RU" sz="1000" dirty="0" smtClean="0"/>
              <a:t> или грубое</a:t>
            </a:r>
            <a:r>
              <a:rPr lang="ru-RU" sz="1000" dirty="0"/>
              <a:t> </a:t>
            </a:r>
            <a:r>
              <a:rPr lang="ru-RU" sz="1000" dirty="0" smtClean="0"/>
              <a:t>нарушение </a:t>
            </a:r>
            <a:r>
              <a:rPr lang="ru-RU" sz="1000" dirty="0"/>
              <a:t>правил ОТ, ПБ и </a:t>
            </a:r>
            <a:r>
              <a:rPr lang="ru-RU" sz="1000" dirty="0" smtClean="0"/>
              <a:t>Э </a:t>
            </a:r>
            <a:r>
              <a:rPr lang="ru-RU" sz="1000" dirty="0"/>
              <a:t>(например: выполнение работ </a:t>
            </a:r>
            <a:r>
              <a:rPr lang="ru-RU" sz="1000" dirty="0" smtClean="0"/>
              <a:t>на высоте без </a:t>
            </a:r>
            <a:r>
              <a:rPr lang="ru-RU" sz="1000" dirty="0"/>
              <a:t>средств индивидуальной </a:t>
            </a:r>
            <a:r>
              <a:rPr lang="ru-RU" sz="1000" dirty="0" smtClean="0"/>
              <a:t>защиты от падения, </a:t>
            </a:r>
            <a:r>
              <a:rPr lang="ru-RU" sz="1000" dirty="0"/>
              <a:t>выданных </a:t>
            </a:r>
            <a:r>
              <a:rPr lang="ru-RU" sz="1000" dirty="0" smtClean="0"/>
              <a:t>работодателем и необходимых для безопасного выполнения работ; вход в замкнутое пространство (емкости, резервуары, котлы, колодцы и  т.п.) </a:t>
            </a:r>
            <a:r>
              <a:rPr lang="ru-RU" sz="1000" dirty="0"/>
              <a:t>без </a:t>
            </a:r>
            <a:r>
              <a:rPr lang="ru-RU" sz="1000" dirty="0" smtClean="0"/>
              <a:t>оформленного наряда-допуска и </a:t>
            </a:r>
            <a:r>
              <a:rPr lang="ru-RU" sz="1000" dirty="0" err="1" smtClean="0"/>
              <a:t>тд</a:t>
            </a:r>
            <a:r>
              <a:rPr lang="ru-RU" sz="1000" dirty="0" smtClean="0"/>
              <a:t>), </a:t>
            </a:r>
            <a:r>
              <a:rPr lang="ru-RU" sz="1000" b="1" dirty="0" smtClean="0"/>
              <a:t>ПАБ должен </a:t>
            </a:r>
            <a:r>
              <a:rPr lang="ru-RU" sz="1000" b="1" dirty="0"/>
              <a:t>быть прекращен, о выявленном нарушении должно быть немедленно доложено непосредственному руководителю </a:t>
            </a:r>
            <a:r>
              <a:rPr lang="ru-RU" sz="1000" b="1" dirty="0" smtClean="0"/>
              <a:t>работника</a:t>
            </a:r>
            <a:r>
              <a:rPr lang="ru-RU" sz="1000" b="1" dirty="0"/>
              <a:t>, который допустил </a:t>
            </a:r>
            <a:r>
              <a:rPr lang="ru-RU" sz="1000" b="1" dirty="0" smtClean="0"/>
              <a:t>нарушение. </a:t>
            </a:r>
            <a:r>
              <a:rPr lang="ru-RU" sz="1000" dirty="0" smtClean="0"/>
              <a:t>Данное событие должно быть отражено и расследовано в соответствии</a:t>
            </a:r>
            <a:r>
              <a:rPr lang="ru-RU" sz="1000" b="1" dirty="0" smtClean="0"/>
              <a:t> </a:t>
            </a:r>
            <a:r>
              <a:rPr lang="ru-RU" sz="1000" dirty="0" smtClean="0"/>
              <a:t>с </a:t>
            </a:r>
            <a:r>
              <a:rPr lang="ru-RU" sz="1000" dirty="0"/>
              <a:t>СТП </a:t>
            </a:r>
            <a:r>
              <a:rPr lang="ru-RU" sz="1000" dirty="0" smtClean="0"/>
              <a:t>04-07-02/ПР01. А </a:t>
            </a:r>
            <a:r>
              <a:rPr lang="ru-RU" sz="1000" b="1" dirty="0" smtClean="0"/>
              <a:t>к </a:t>
            </a:r>
            <a:r>
              <a:rPr lang="ru-RU" sz="1000" b="1" dirty="0"/>
              <a:t>работнику должны быть применены меры дисциплинарного воздействия согласно </a:t>
            </a:r>
            <a:r>
              <a:rPr lang="ru-RU" sz="1000" b="1" dirty="0" smtClean="0"/>
              <a:t>СТП 04-07/ПК01.</a:t>
            </a:r>
            <a:endParaRPr lang="ru-RU" sz="1000" b="1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6937283" y="4645941"/>
            <a:ext cx="3453513" cy="24622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anchor="ctr" anchorCtr="0">
            <a:spAutoFit/>
          </a:bodyPr>
          <a:lstStyle/>
          <a:p>
            <a:pPr marL="0" lvl="2" defTabSz="1280006"/>
            <a:r>
              <a:rPr lang="ru-RU" sz="1000" b="1" dirty="0">
                <a:solidFill>
                  <a:schemeClr val="bg1"/>
                </a:solidFill>
              </a:rPr>
              <a:t>9. При проведении ПАБ используются:</a:t>
            </a:r>
          </a:p>
        </p:txBody>
      </p:sp>
      <p:sp>
        <p:nvSpPr>
          <p:cNvPr id="90" name="Прямоугольник 89">
            <a:hlinkClick r:id="rId14"/>
          </p:cNvPr>
          <p:cNvSpPr/>
          <p:nvPr/>
        </p:nvSpPr>
        <p:spPr>
          <a:xfrm>
            <a:off x="7635630" y="4940003"/>
            <a:ext cx="1556836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anchor="ctr">
            <a:spAutoFit/>
          </a:bodyPr>
          <a:lstStyle/>
          <a:p>
            <a:r>
              <a:rPr lang="ru-RU" sz="900" b="1" u="sng" dirty="0" smtClean="0">
                <a:solidFill>
                  <a:schemeClr val="bg1"/>
                </a:solidFill>
              </a:rPr>
              <a:t>Категории </a:t>
            </a:r>
            <a:r>
              <a:rPr lang="ru-RU" sz="900" b="1" u="sng" dirty="0">
                <a:solidFill>
                  <a:schemeClr val="bg1"/>
                </a:solidFill>
              </a:rPr>
              <a:t>наблюдений </a:t>
            </a:r>
          </a:p>
        </p:txBody>
      </p:sp>
      <p:sp>
        <p:nvSpPr>
          <p:cNvPr id="91" name="Прямоугольник 90">
            <a:hlinkClick r:id="rId15"/>
          </p:cNvPr>
          <p:cNvSpPr/>
          <p:nvPr/>
        </p:nvSpPr>
        <p:spPr>
          <a:xfrm>
            <a:off x="9940556" y="4941499"/>
            <a:ext cx="2751824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2"/>
            <a:r>
              <a:rPr lang="ru-RU" sz="900" b="1" u="sng" dirty="0">
                <a:solidFill>
                  <a:schemeClr val="bg1"/>
                </a:solidFill>
              </a:rPr>
              <a:t>Методика проведения беседы с </a:t>
            </a:r>
            <a:r>
              <a:rPr lang="ru-RU" sz="900" b="1" u="sng" dirty="0" smtClean="0">
                <a:solidFill>
                  <a:schemeClr val="bg1"/>
                </a:solidFill>
              </a:rPr>
              <a:t>работником</a:t>
            </a:r>
            <a:endParaRPr lang="ru-RU" sz="900" b="1" u="sng" dirty="0">
              <a:solidFill>
                <a:schemeClr val="bg1"/>
              </a:solidFill>
            </a:endParaRPr>
          </a:p>
        </p:txBody>
      </p:sp>
      <p:sp>
        <p:nvSpPr>
          <p:cNvPr id="93" name="Стрелка вправо 92"/>
          <p:cNvSpPr/>
          <p:nvPr/>
        </p:nvSpPr>
        <p:spPr bwMode="auto">
          <a:xfrm>
            <a:off x="6937283" y="4938621"/>
            <a:ext cx="669600" cy="2884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перейти</a:t>
            </a:r>
          </a:p>
        </p:txBody>
      </p:sp>
      <p:sp>
        <p:nvSpPr>
          <p:cNvPr id="94" name="Стрелка вправо 93"/>
          <p:cNvSpPr/>
          <p:nvPr/>
        </p:nvSpPr>
        <p:spPr bwMode="auto">
          <a:xfrm>
            <a:off x="9243812" y="4911022"/>
            <a:ext cx="668216" cy="2884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перейти</a:t>
            </a:r>
          </a:p>
        </p:txBody>
      </p:sp>
      <p:sp>
        <p:nvSpPr>
          <p:cNvPr id="37" name="Прямоугольник 36">
            <a:hlinkClick r:id="rId16"/>
          </p:cNvPr>
          <p:cNvSpPr/>
          <p:nvPr/>
        </p:nvSpPr>
        <p:spPr>
          <a:xfrm>
            <a:off x="8593276" y="4244896"/>
            <a:ext cx="3272050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anchor="ctr">
            <a:spAutoFit/>
          </a:bodyPr>
          <a:lstStyle/>
          <a:p>
            <a:r>
              <a:rPr lang="ru-RU" sz="900" b="1" u="sng" dirty="0" smtClean="0">
                <a:solidFill>
                  <a:schemeClr val="bg1"/>
                </a:solidFill>
              </a:rPr>
              <a:t>Рекомендациями по периодичности проведения ПАБ</a:t>
            </a:r>
            <a:endParaRPr lang="ru-RU" sz="900" b="1" u="sng" dirty="0">
              <a:solidFill>
                <a:schemeClr val="bg1"/>
              </a:solidFill>
            </a:endParaRPr>
          </a:p>
        </p:txBody>
      </p:sp>
      <p:sp>
        <p:nvSpPr>
          <p:cNvPr id="42" name="Стрелка вправо 41"/>
          <p:cNvSpPr/>
          <p:nvPr/>
        </p:nvSpPr>
        <p:spPr bwMode="auto">
          <a:xfrm>
            <a:off x="7780238" y="4216100"/>
            <a:ext cx="669600" cy="2884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перейти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937283" y="7060806"/>
            <a:ext cx="5758559" cy="8032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indent="3321050" algn="just" defTabSz="1280006">
              <a:lnSpc>
                <a:spcPct val="110000"/>
              </a:lnSpc>
            </a:pPr>
            <a:r>
              <a:rPr lang="ru-RU" sz="1200" dirty="0" smtClean="0"/>
              <a:t>   </a:t>
            </a:r>
            <a:r>
              <a:rPr lang="ru-RU" sz="1000" dirty="0" smtClean="0"/>
              <a:t>вносятся </a:t>
            </a:r>
            <a:r>
              <a:rPr lang="ru-RU" sz="1000" dirty="0"/>
              <a:t>в модуль ПАБ в системе </a:t>
            </a:r>
            <a:r>
              <a:rPr lang="en-US" sz="1000" dirty="0"/>
              <a:t>SharePoint</a:t>
            </a:r>
            <a:r>
              <a:rPr lang="ru-RU" sz="1000" dirty="0"/>
              <a:t> </a:t>
            </a:r>
            <a:r>
              <a:rPr lang="ru-RU" sz="1000" dirty="0" smtClean="0"/>
              <a:t>или иные системы регистрации ПАБ, используемые на предприятии, не </a:t>
            </a:r>
            <a:r>
              <a:rPr lang="ru-RU" sz="1000" dirty="0"/>
              <a:t>позднее трех дней после проведения ПАБ во избежание потери важной информации и в целях принятия оперативных действий (в случае необходимости</a:t>
            </a:r>
            <a:r>
              <a:rPr lang="ru-RU" sz="1000" dirty="0" smtClean="0"/>
              <a:t>). </a:t>
            </a:r>
            <a:endParaRPr lang="ru-RU" sz="1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941696" y="7067874"/>
            <a:ext cx="3477358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lvl="2" defTabSz="1280006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проведения ПАБ</a:t>
            </a:r>
          </a:p>
        </p:txBody>
      </p:sp>
      <p:sp>
        <p:nvSpPr>
          <p:cNvPr id="46" name="Прямоугольник 45">
            <a:hlinkClick r:id="rId17"/>
          </p:cNvPr>
          <p:cNvSpPr/>
          <p:nvPr/>
        </p:nvSpPr>
        <p:spPr>
          <a:xfrm>
            <a:off x="9256814" y="7962343"/>
            <a:ext cx="1901483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pPr marL="0" lvl="2" defTabSz="1280006"/>
            <a:r>
              <a:rPr lang="ru-RU" sz="1050" b="1" u="sng" dirty="0" smtClean="0">
                <a:solidFill>
                  <a:schemeClr val="bg1"/>
                </a:solidFill>
              </a:rPr>
              <a:t>Модуль </a:t>
            </a:r>
            <a:r>
              <a:rPr lang="ru-RU" sz="1050" b="1" u="sng" dirty="0">
                <a:solidFill>
                  <a:schemeClr val="bg1"/>
                </a:solidFill>
              </a:rPr>
              <a:t>ПАБ в </a:t>
            </a:r>
            <a:r>
              <a:rPr lang="en-US" sz="1050" b="1" u="sng" dirty="0" smtClean="0">
                <a:solidFill>
                  <a:schemeClr val="bg1"/>
                </a:solidFill>
              </a:rPr>
              <a:t>SharePoint</a:t>
            </a:r>
            <a:endParaRPr lang="ru-RU" altLang="ru-RU" sz="1050" b="1" u="sng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7" name="Стрелка вправо 46"/>
          <p:cNvSpPr/>
          <p:nvPr/>
        </p:nvSpPr>
        <p:spPr bwMode="auto">
          <a:xfrm>
            <a:off x="8423735" y="7943770"/>
            <a:ext cx="668216" cy="2884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перейти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959843" y="8318134"/>
            <a:ext cx="5758559" cy="4985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indent="4213225" algn="just" defTabSz="1280006">
              <a:lnSpc>
                <a:spcPct val="110000"/>
              </a:lnSpc>
            </a:pPr>
            <a:r>
              <a:rPr lang="ru-RU" sz="1000" dirty="0" smtClean="0"/>
              <a:t>        необходимо </a:t>
            </a:r>
            <a:r>
              <a:rPr lang="ru-RU" sz="1400" dirty="0" smtClean="0"/>
              <a:t> </a:t>
            </a:r>
            <a:r>
              <a:rPr lang="ru-RU" sz="1000" dirty="0" smtClean="0"/>
              <a:t>фиксировать </a:t>
            </a:r>
            <a:r>
              <a:rPr lang="ru-RU" sz="1000" dirty="0"/>
              <a:t>наименование организации и ФИО работника с которыми проводился ПАБ.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962635" y="8319393"/>
            <a:ext cx="4536730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lvl="2" defTabSz="1280006"/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 проведении ПАБ с работником подрядной организации (ПО)</a:t>
            </a:r>
            <a:endParaRPr lang="ru-RU" sz="1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36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78582" y="1614086"/>
            <a:ext cx="5698040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anchor="t">
            <a:spAutoFit/>
          </a:bodyPr>
          <a:lstStyle/>
          <a:p>
            <a:pPr marL="0" lvl="2" algn="just" defTabSz="1280006"/>
            <a:r>
              <a:rPr lang="ru-RU" alt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20. </a:t>
            </a:r>
            <a:r>
              <a:rPr lang="ru-RU" alt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Расчет и построение </a:t>
            </a:r>
            <a:r>
              <a:rPr lang="ru-RU" alt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индекса опасных ситуаций (ИОС) </a:t>
            </a:r>
            <a:r>
              <a:rPr lang="ru-RU" alt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за месяц </a:t>
            </a:r>
            <a:r>
              <a:rPr lang="en-US" alt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alt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производится по формуле:	</a:t>
            </a:r>
            <a:endParaRPr lang="ru-RU" altLang="ru-RU" sz="1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2" algn="just" defTabSz="1280006"/>
            <a:endParaRPr lang="ru-RU" altLang="ru-RU" sz="10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2" algn="just" defTabSz="1280006"/>
            <a:endParaRPr lang="ru-RU" altLang="ru-RU" sz="1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2" algn="just" defTabSz="1280006"/>
            <a:r>
              <a:rPr lang="ru-RU" alt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</p:txBody>
      </p:sp>
      <p:graphicFrame>
        <p:nvGraphicFramePr>
          <p:cNvPr id="34" name="Объект 3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1072445"/>
              </p:ext>
            </p:extLst>
          </p:nvPr>
        </p:nvGraphicFramePr>
        <p:xfrm>
          <a:off x="1587" y="1587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06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7" y="1587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12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1555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1280006"/>
            <a:endParaRPr lang="ru-RU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942301"/>
              </p:ext>
            </p:extLst>
          </p:nvPr>
        </p:nvGraphicFramePr>
        <p:xfrm>
          <a:off x="7480405" y="2021686"/>
          <a:ext cx="4600862" cy="30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5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4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ИОС =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Общее количество опасных действий и условий за месяц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х </a:t>
                      </a:r>
                      <a:r>
                        <a:rPr lang="ru-RU" sz="1000" dirty="0">
                          <a:effectLst/>
                        </a:rPr>
                        <a:t>100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Общее количество проведенных аудитов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18800" y="43542"/>
            <a:ext cx="12564000" cy="3077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algn="ctr" defTabSz="1280006"/>
            <a:r>
              <a:rPr lang="ru-RU" sz="1400" b="1" dirty="0">
                <a:solidFill>
                  <a:schemeClr val="bg1"/>
                </a:solidFill>
                <a:latin typeface="Arial"/>
              </a:rPr>
              <a:t>Основные </a:t>
            </a:r>
            <a:r>
              <a:rPr lang="ru-RU" sz="1400" b="1" dirty="0" smtClean="0">
                <a:solidFill>
                  <a:schemeClr val="bg1"/>
                </a:solidFill>
                <a:latin typeface="Arial"/>
              </a:rPr>
              <a:t>положения</a:t>
            </a:r>
            <a:r>
              <a:rPr lang="en-US" sz="1400" b="1" dirty="0" smtClean="0">
                <a:solidFill>
                  <a:schemeClr val="bg1"/>
                </a:solidFill>
                <a:latin typeface="Arial"/>
              </a:rPr>
              <a:t> (</a:t>
            </a:r>
            <a:r>
              <a:rPr lang="ru-RU" sz="1400" b="1" dirty="0" smtClean="0">
                <a:solidFill>
                  <a:schemeClr val="bg1"/>
                </a:solidFill>
                <a:latin typeface="Arial"/>
              </a:rPr>
              <a:t>продолжение)</a:t>
            </a:r>
            <a:endParaRPr lang="en-US" sz="14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Пятиугольник 21">
            <a:hlinkClick r:id="rId7" action="ppaction://hlinksldjump"/>
          </p:cNvPr>
          <p:cNvSpPr/>
          <p:nvPr/>
        </p:nvSpPr>
        <p:spPr bwMode="auto">
          <a:xfrm>
            <a:off x="9314834" y="9148782"/>
            <a:ext cx="1065475" cy="180724"/>
          </a:xfrm>
          <a:prstGeom prst="homePlate">
            <a:avLst/>
          </a:prstGeom>
          <a:solidFill>
            <a:srgbClr val="008C95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800" dirty="0">
                <a:solidFill>
                  <a:schemeClr val="bg1"/>
                </a:solidFill>
              </a:rPr>
              <a:t>Н</a:t>
            </a:r>
            <a:r>
              <a:rPr lang="ru-RU" sz="800" dirty="0" smtClean="0">
                <a:solidFill>
                  <a:schemeClr val="bg1"/>
                </a:solidFill>
              </a:rPr>
              <a:t>а главную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6112" y="5291585"/>
            <a:ext cx="674367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ru-RU" sz="1000" dirty="0" smtClean="0"/>
              <a:t>По </a:t>
            </a:r>
            <a:r>
              <a:rPr lang="ru-RU" sz="1000" dirty="0"/>
              <a:t>итогам рассмотрения и обсуждения результатов анализа, при необходимости, принимаются, в том числе, </a:t>
            </a:r>
            <a:r>
              <a:rPr lang="ru-RU" sz="1000" dirty="0" smtClean="0"/>
              <a:t>решения, какие изменения </a:t>
            </a:r>
            <a:r>
              <a:rPr lang="ru-RU" sz="1000" dirty="0"/>
              <a:t>должны быть внесены в </a:t>
            </a:r>
            <a:r>
              <a:rPr lang="ru-RU" sz="1000" dirty="0" smtClean="0"/>
              <a:t>процесс</a:t>
            </a:r>
            <a:r>
              <a:rPr lang="ru-RU" sz="1000" dirty="0"/>
              <a:t>ы</a:t>
            </a:r>
            <a:r>
              <a:rPr lang="ru-RU" sz="1000" dirty="0" smtClean="0"/>
              <a:t> </a:t>
            </a:r>
            <a:r>
              <a:rPr lang="ru-RU" sz="1000" dirty="0"/>
              <a:t>СУ ОТ, ПБ и Э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18800" y="3737039"/>
            <a:ext cx="6740984" cy="1477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en-US" sz="1000" b="1" dirty="0" smtClean="0"/>
              <a:t>1</a:t>
            </a:r>
            <a:r>
              <a:rPr lang="ru-RU" sz="1000" b="1" dirty="0" smtClean="0"/>
              <a:t>7</a:t>
            </a:r>
            <a:r>
              <a:rPr lang="en-US" sz="1000" b="1" dirty="0" smtClean="0"/>
              <a:t>. </a:t>
            </a:r>
            <a:r>
              <a:rPr lang="ru-RU" sz="1000" b="1" dirty="0"/>
              <a:t> </a:t>
            </a:r>
            <a:r>
              <a:rPr lang="ru-RU" sz="1000" b="1" dirty="0" smtClean="0"/>
              <a:t>Накопленная база данных ПАБ позволяет проанализировать результативность СУ ОТ, ПБ и Э  </a:t>
            </a:r>
            <a:r>
              <a:rPr lang="ru-RU" sz="1000" b="1" dirty="0"/>
              <a:t>с целью оценки потенциальных рисков, показателей безопасности, тенденции их изменения, эффективности корректирующих мер. </a:t>
            </a:r>
            <a:r>
              <a:rPr lang="ru-RU" sz="1000" dirty="0"/>
              <a:t>Анализ </a:t>
            </a:r>
            <a:r>
              <a:rPr lang="ru-RU" sz="1000" dirty="0" smtClean="0"/>
              <a:t>проводится для выявления частоты </a:t>
            </a:r>
            <a:r>
              <a:rPr lang="ru-RU" sz="1000" dirty="0"/>
              <a:t>опасных действий и/или условий, происходящих на конкретных участках или относящихся к конкретным видам работ</a:t>
            </a:r>
            <a:r>
              <a:rPr lang="ru-RU" sz="1000" dirty="0" smtClean="0"/>
              <a:t>.</a:t>
            </a:r>
          </a:p>
          <a:p>
            <a:pPr marL="0" lvl="2" algn="just" defTabSz="1280006"/>
            <a:endParaRPr lang="ru-RU" sz="1000" dirty="0" smtClean="0"/>
          </a:p>
          <a:p>
            <a:pPr marL="0" lvl="2" algn="just" defTabSz="1280006"/>
            <a:r>
              <a:rPr lang="ru-RU" sz="1000" dirty="0" smtClean="0"/>
              <a:t>Анализ ПАБ проводят:</a:t>
            </a:r>
          </a:p>
          <a:p>
            <a:pPr marL="171450" lvl="2" indent="-171450" algn="just" defTabSz="1280006">
              <a:buFont typeface="Arial" panose="020B0604020202020204" pitchFamily="34" charset="0"/>
              <a:buChar char="•"/>
            </a:pPr>
            <a:r>
              <a:rPr lang="ru-RU" sz="1000" dirty="0" smtClean="0"/>
              <a:t>руководители подразделений на территории которых проводятся работы;</a:t>
            </a:r>
          </a:p>
          <a:p>
            <a:pPr marL="171450" lvl="2" indent="-171450" algn="just" defTabSz="1280006">
              <a:buFont typeface="Arial" panose="020B0604020202020204" pitchFamily="34" charset="0"/>
              <a:buChar char="•"/>
            </a:pPr>
            <a:r>
              <a:rPr lang="ru-RU" sz="1000" dirty="0" smtClean="0"/>
              <a:t>руководители </a:t>
            </a:r>
            <a:r>
              <a:rPr lang="ru-RU" sz="1000" dirty="0"/>
              <a:t>подразделений, привлекающих </a:t>
            </a:r>
            <a:r>
              <a:rPr lang="ru-RU" sz="1000" dirty="0" smtClean="0"/>
              <a:t>ПО;</a:t>
            </a:r>
            <a:endParaRPr lang="ru-RU" sz="1000" dirty="0"/>
          </a:p>
          <a:p>
            <a:pPr marL="171450" lvl="2" indent="-171450" algn="just" defTabSz="1280006">
              <a:buFont typeface="Arial" panose="020B0604020202020204" pitchFamily="34" charset="0"/>
              <a:buChar char="•"/>
            </a:pPr>
            <a:r>
              <a:rPr lang="ru-RU" sz="1000" dirty="0" smtClean="0"/>
              <a:t>работники ОТ</a:t>
            </a:r>
            <a:r>
              <a:rPr lang="ru-RU" sz="1000" dirty="0"/>
              <a:t>, ПБ </a:t>
            </a:r>
            <a:r>
              <a:rPr lang="ru-RU" sz="1000" dirty="0" smtClean="0"/>
              <a:t>и Э </a:t>
            </a:r>
            <a:r>
              <a:rPr lang="ru-RU" sz="1000" dirty="0"/>
              <a:t>на уровне </a:t>
            </a:r>
            <a:r>
              <a:rPr lang="ru-RU" sz="1000" dirty="0" smtClean="0"/>
              <a:t>предприятия/компании</a:t>
            </a:r>
            <a:endParaRPr lang="en-US" sz="1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978581" y="465705"/>
            <a:ext cx="5698040" cy="10618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>
              <a:lnSpc>
                <a:spcPct val="90000"/>
              </a:lnSpc>
            </a:pP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19</a:t>
            </a: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Для информирования работников Предприятия о реальном уровне безопасности труда 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необходимо на </a:t>
            </a:r>
            <a:r>
              <a:rPr lang="ru-RU" sz="1000" dirty="0" smtClean="0"/>
              <a:t>собраниях </a:t>
            </a:r>
            <a:r>
              <a:rPr lang="ru-RU" sz="1000" dirty="0"/>
              <a:t>ОТ в </a:t>
            </a:r>
            <a:r>
              <a:rPr lang="ru-RU" sz="1000" dirty="0" smtClean="0"/>
              <a:t>подразделениях и с ПО обсуждать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ПАБ в виде числовых или графических параметров, основных выводов, предложенных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рекомендаций / мероприятий. 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работники производственных подразделений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 ПО должны 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иметь возможность ознакомиться с информацией по результатам ПАБ, оценить реальный потенциал травматизма и предпринять для себя все возможные меры безопасности или просто быть особенно внимательными.</a:t>
            </a:r>
          </a:p>
        </p:txBody>
      </p:sp>
      <p:graphicFrame>
        <p:nvGraphicFramePr>
          <p:cNvPr id="45" name="Схема 44"/>
          <p:cNvGraphicFramePr/>
          <p:nvPr>
            <p:extLst>
              <p:ext uri="{D42A27DB-BD31-4B8C-83A1-F6EECF244321}">
                <p14:modId xmlns:p14="http://schemas.microsoft.com/office/powerpoint/2010/main" val="1240713902"/>
              </p:ext>
            </p:extLst>
          </p:nvPr>
        </p:nvGraphicFramePr>
        <p:xfrm>
          <a:off x="118800" y="838354"/>
          <a:ext cx="6740982" cy="488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118799" y="482046"/>
            <a:ext cx="6740983" cy="2462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defTabSz="1280006"/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en-US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Внесение результатов в модуле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ПАБ:</a:t>
            </a:r>
            <a:endParaRPr lang="ru-RU" sz="10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6112" y="1914457"/>
            <a:ext cx="674367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>
              <a:lnSpc>
                <a:spcPct val="90000"/>
              </a:lnSpc>
            </a:pPr>
            <a:r>
              <a:rPr lang="ru-RU" sz="1000" b="1" dirty="0" smtClean="0"/>
              <a:t>15</a:t>
            </a:r>
            <a:r>
              <a:rPr lang="en-US" sz="1000" b="1" dirty="0" smtClean="0"/>
              <a:t>. </a:t>
            </a:r>
            <a:r>
              <a:rPr lang="ru-RU" sz="1000" b="1" dirty="0"/>
              <a:t>По </a:t>
            </a:r>
            <a:r>
              <a:rPr lang="ru-RU" sz="1000" b="1" dirty="0" smtClean="0"/>
              <a:t>ПАБ, </a:t>
            </a:r>
            <a:r>
              <a:rPr lang="ru-RU" sz="1000" b="1" dirty="0"/>
              <a:t>проведенным </a:t>
            </a:r>
            <a:r>
              <a:rPr lang="ru-RU" sz="1000" b="1" dirty="0" smtClean="0"/>
              <a:t>с работниками ПО,</a:t>
            </a:r>
            <a:r>
              <a:rPr lang="ru-RU" sz="1000" dirty="0" smtClean="0"/>
              <a:t> </a:t>
            </a:r>
            <a:r>
              <a:rPr lang="ru-RU" sz="1000" dirty="0"/>
              <a:t>уведомления </a:t>
            </a:r>
            <a:r>
              <a:rPr lang="ru-RU" sz="1000" dirty="0" smtClean="0"/>
              <a:t>направляются </a:t>
            </a:r>
            <a:r>
              <a:rPr lang="ru-RU" sz="1000" dirty="0"/>
              <a:t>напрямую </a:t>
            </a:r>
            <a:r>
              <a:rPr lang="ru-RU" sz="1000" dirty="0" smtClean="0"/>
              <a:t>ПО из </a:t>
            </a:r>
            <a:r>
              <a:rPr lang="ru-RU" sz="1000" dirty="0"/>
              <a:t>модуля ПАБ</a:t>
            </a:r>
            <a:r>
              <a:rPr lang="ru-RU" sz="1000" dirty="0" smtClean="0"/>
              <a:t>. </a:t>
            </a:r>
            <a:r>
              <a:rPr lang="ru-RU" sz="1000" dirty="0"/>
              <a:t>К</a:t>
            </a:r>
            <a:r>
              <a:rPr lang="ru-RU" sz="1000" dirty="0" smtClean="0"/>
              <a:t>ураторы договоров поддерживают базу данных адресов ПО в актуальном состоянии и в рамках взаимодействия запрашивают у подрядчиков результаты анализа ПАБ, разработанные </a:t>
            </a:r>
            <a:r>
              <a:rPr lang="ru-RU" sz="1000" dirty="0"/>
              <a:t>и </a:t>
            </a:r>
            <a:r>
              <a:rPr lang="ru-RU" sz="1000" dirty="0" smtClean="0"/>
              <a:t>реализованные корректирующие мероприятия.</a:t>
            </a:r>
            <a:endParaRPr lang="ru-RU" sz="1000" dirty="0"/>
          </a:p>
        </p:txBody>
      </p:sp>
      <p:sp>
        <p:nvSpPr>
          <p:cNvPr id="49" name="Прямоугольник 48">
            <a:hlinkClick r:id="rId13"/>
          </p:cNvPr>
          <p:cNvSpPr/>
          <p:nvPr/>
        </p:nvSpPr>
        <p:spPr>
          <a:xfrm>
            <a:off x="0" y="865884"/>
            <a:ext cx="1750117" cy="5816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lvl="2" defTabSz="1280006"/>
            <a:endParaRPr lang="ru-RU" altLang="ru-RU" sz="1050" b="1" u="sng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632" y="8924929"/>
            <a:ext cx="6052312" cy="323398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300" b="0" i="1" dirty="0">
                <a:solidFill>
                  <a:srgbClr val="008080"/>
                </a:solidFill>
                <a:latin typeface="Arial"/>
              </a:rPr>
              <a:t>Корпоративный словарь терминов</a:t>
            </a:r>
            <a:r>
              <a:rPr lang="ru-RU" sz="1300" b="0" i="1" dirty="0" smtClean="0">
                <a:solidFill>
                  <a:srgbClr val="008080"/>
                </a:solidFill>
                <a:latin typeface="Arial"/>
              </a:rPr>
              <a:t>: </a:t>
            </a:r>
            <a:r>
              <a:rPr lang="en-US" sz="1300" i="1" dirty="0">
                <a:solidFill>
                  <a:srgbClr val="008080"/>
                </a:solidFill>
                <a:hlinkClick r:id="rId14"/>
              </a:rPr>
              <a:t>https://social.sibur.local/group/607/files</a:t>
            </a:r>
            <a:r>
              <a:rPr lang="en-US" sz="1300" i="1" dirty="0" smtClean="0">
                <a:solidFill>
                  <a:srgbClr val="008080"/>
                </a:solidFill>
                <a:hlinkClick r:id="rId14"/>
              </a:rPr>
              <a:t>/</a:t>
            </a:r>
            <a:r>
              <a:rPr lang="ru-RU" sz="1300" i="1" dirty="0" smtClean="0">
                <a:solidFill>
                  <a:srgbClr val="008080"/>
                </a:solidFill>
              </a:rPr>
              <a:t> </a:t>
            </a:r>
            <a:endParaRPr lang="ru-RU" sz="13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8799" y="1411567"/>
            <a:ext cx="674098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algn="just" defTabSz="1280006"/>
            <a:r>
              <a:rPr lang="en-US" sz="1000" dirty="0" smtClean="0"/>
              <a:t>1</a:t>
            </a:r>
            <a:r>
              <a:rPr lang="ru-RU" sz="1000" dirty="0"/>
              <a:t>4</a:t>
            </a:r>
            <a:r>
              <a:rPr lang="en-US" sz="1000" dirty="0" smtClean="0"/>
              <a:t>.</a:t>
            </a:r>
            <a:r>
              <a:rPr lang="ru-RU" sz="1000" dirty="0" smtClean="0"/>
              <a:t> Модуль </a:t>
            </a:r>
            <a:r>
              <a:rPr lang="ru-RU" sz="1000" dirty="0"/>
              <a:t>ПАБ в системе </a:t>
            </a:r>
            <a:r>
              <a:rPr lang="en-US" sz="1000" dirty="0"/>
              <a:t>SharePoint</a:t>
            </a:r>
            <a:r>
              <a:rPr lang="ru-RU" sz="1000" dirty="0"/>
              <a:t> или иные системы регистрации ПАБ, </a:t>
            </a:r>
            <a:r>
              <a:rPr lang="ru-RU" sz="1000" dirty="0" smtClean="0"/>
              <a:t>применяемые </a:t>
            </a:r>
            <a:r>
              <a:rPr lang="ru-RU" sz="1000" dirty="0"/>
              <a:t>на </a:t>
            </a:r>
            <a:r>
              <a:rPr lang="ru-RU" sz="1000" dirty="0" smtClean="0"/>
              <a:t>предприятии, допускается использовать для регистрации Вмешательств.</a:t>
            </a:r>
            <a:endParaRPr lang="ru-RU" sz="10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6112" y="2675036"/>
            <a:ext cx="674367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anchor="ctr" anchorCtr="0">
            <a:spAutoFit/>
          </a:bodyPr>
          <a:lstStyle/>
          <a:p>
            <a:pPr algn="just"/>
            <a:r>
              <a:rPr lang="ru-RU" sz="1200" dirty="0" smtClean="0"/>
              <a:t> </a:t>
            </a:r>
            <a:r>
              <a:rPr lang="ru-RU" sz="1600" dirty="0" smtClean="0"/>
              <a:t> </a:t>
            </a:r>
            <a:r>
              <a:rPr lang="ru-RU" sz="1000" dirty="0" smtClean="0"/>
              <a:t>			  	кураторам договоров рекомендовать </a:t>
            </a:r>
            <a:r>
              <a:rPr lang="ru-RU" sz="1000" dirty="0"/>
              <a:t>внедрение процедуры проведения ПАБ действующим/планируемым подрядным организациям </a:t>
            </a:r>
            <a:r>
              <a:rPr lang="ru-RU" sz="1000" dirty="0" smtClean="0"/>
              <a:t>согласно шаблона</a:t>
            </a:r>
            <a:endParaRPr lang="ru-RU" sz="1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699742"/>
              </p:ext>
            </p:extLst>
          </p:nvPr>
        </p:nvGraphicFramePr>
        <p:xfrm>
          <a:off x="116112" y="6135539"/>
          <a:ext cx="674367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911">
                  <a:extLst>
                    <a:ext uri="{9D8B030D-6E8A-4147-A177-3AD203B41FA5}">
                      <a16:colId xmlns:a16="http://schemas.microsoft.com/office/drawing/2014/main" val="2303353841"/>
                    </a:ext>
                  </a:extLst>
                </a:gridCol>
                <a:gridCol w="5362759">
                  <a:extLst>
                    <a:ext uri="{9D8B030D-6E8A-4147-A177-3AD203B41FA5}">
                      <a16:colId xmlns:a16="http://schemas.microsoft.com/office/drawing/2014/main" val="2681953709"/>
                    </a:ext>
                  </a:extLst>
                </a:gridCol>
              </a:tblGrid>
              <a:tr h="314917"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Ответственный исполнитель</a:t>
                      </a:r>
                      <a:endParaRPr lang="ru-RU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Параметры и периметр анализа (минимальные, не является закрытым списком)</a:t>
                      </a:r>
                      <a:endParaRPr lang="ru-RU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660001"/>
                  </a:ext>
                </a:extLst>
              </a:tr>
              <a:tr h="314917"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подразделения</a:t>
                      </a:r>
                      <a:endParaRPr lang="ru-RU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своему подразделению: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Количества проведенных ПАБ, % с ОД/ОУ, по группам наблюдения, по предложенным мероприятиям в рамках аудита</a:t>
                      </a:r>
                      <a:endParaRPr lang="ru-RU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55353"/>
                  </a:ext>
                </a:extLst>
              </a:tr>
              <a:tr h="314917"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Руководители подразделений, привлекающих ПО</a:t>
                      </a:r>
                      <a:endParaRPr lang="ru-RU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подрядным организациям:</a:t>
                      </a:r>
                    </a:p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Соотношение количества проведенных ПАБ к численности работников ПО, % с ОД/ОУ, по категориям наблюдения, по предложенным мероприятиям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рамках аудита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соотношение количества ПАБ с ОД/ОУ у ПО к количеству </a:t>
                      </a:r>
                      <a:r>
                        <a:rPr lang="ru-RU" sz="10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ПАБ с ОД/ОУ 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ПО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661914"/>
                  </a:ext>
                </a:extLst>
              </a:tr>
              <a:tr h="314917"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ОТ,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ПБ и Э</a:t>
                      </a:r>
                      <a:endParaRPr lang="ru-RU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предприятию:</a:t>
                      </a:r>
                    </a:p>
                    <a:p>
                      <a:pPr marL="0" marR="0" lvl="0" indent="0" algn="l" defTabSz="12216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Соотношение количества проведенных ПАБ к численности работников ПО, % с ОД/ОУ, по категориям наблюдения, по предложенным мероприятиям в рамках аудита, соотношение количества ПАБ с ОД/ОУ у ПО к количеству ПАБ у ПО, сравнение показателей по проведенным ПАБ между подразделениями и ПО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504937"/>
                  </a:ext>
                </a:extLst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116112" y="2687091"/>
            <a:ext cx="4684487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lvl="2" defTabSz="1280006"/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16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целью интеграции систем управления ОТ, ПБ и Э Компании и ПО </a:t>
            </a:r>
            <a:endParaRPr lang="ru-RU" sz="1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1" name="Прямоугольник 40">
            <a:hlinkClick r:id="rId15"/>
          </p:cNvPr>
          <p:cNvSpPr/>
          <p:nvPr/>
        </p:nvSpPr>
        <p:spPr>
          <a:xfrm>
            <a:off x="1239507" y="3430645"/>
            <a:ext cx="5316235" cy="2308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r>
              <a:rPr lang="ru-RU" sz="900" b="1" u="sng" dirty="0" smtClean="0">
                <a:solidFill>
                  <a:schemeClr val="bg1"/>
                </a:solidFill>
              </a:rPr>
              <a:t>МУ по </a:t>
            </a:r>
            <a:r>
              <a:rPr lang="ru-RU" sz="900" b="1" u="sng" dirty="0">
                <a:solidFill>
                  <a:schemeClr val="bg1"/>
                </a:solidFill>
              </a:rPr>
              <a:t>проведению поведенческого аудита безопасного </a:t>
            </a:r>
            <a:r>
              <a:rPr lang="ru-RU" sz="900" b="1" u="sng" dirty="0" smtClean="0">
                <a:solidFill>
                  <a:schemeClr val="bg1"/>
                </a:solidFill>
              </a:rPr>
              <a:t>выполнения работ (шаблон)</a:t>
            </a:r>
            <a:endParaRPr lang="ru-RU" sz="900" b="1" u="sng" dirty="0">
              <a:solidFill>
                <a:schemeClr val="bg1"/>
              </a:solidFill>
            </a:endParaRPr>
          </a:p>
        </p:txBody>
      </p:sp>
      <p:sp>
        <p:nvSpPr>
          <p:cNvPr id="42" name="Стрелка вправо 41"/>
          <p:cNvSpPr/>
          <p:nvPr/>
        </p:nvSpPr>
        <p:spPr bwMode="auto">
          <a:xfrm>
            <a:off x="395838" y="3389817"/>
            <a:ext cx="792476" cy="2884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перейти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16112" y="5792458"/>
            <a:ext cx="6743670" cy="24629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lvl="2" defTabSz="1221698">
              <a:defRPr/>
            </a:pPr>
            <a:r>
              <a:rPr lang="ru-RU" sz="1000" b="1" dirty="0" smtClean="0">
                <a:solidFill>
                  <a:schemeClr val="bg1"/>
                </a:solidFill>
              </a:rPr>
              <a:t>18. </a:t>
            </a:r>
            <a:r>
              <a:rPr lang="ru-RU" sz="1000" b="1" dirty="0">
                <a:solidFill>
                  <a:schemeClr val="bg1"/>
                </a:solidFill>
              </a:rPr>
              <a:t>Анализ результатов ПАБ рекомендуется </a:t>
            </a:r>
            <a:r>
              <a:rPr lang="ru-RU" sz="1000" b="1" dirty="0" smtClean="0">
                <a:solidFill>
                  <a:schemeClr val="bg1"/>
                </a:solidFill>
              </a:rPr>
              <a:t>проводить </a:t>
            </a:r>
            <a:r>
              <a:rPr lang="ru-RU" sz="1000" b="1" dirty="0">
                <a:solidFill>
                  <a:schemeClr val="bg1"/>
                </a:solidFill>
              </a:rPr>
              <a:t>по следующим параметрам:</a:t>
            </a:r>
          </a:p>
        </p:txBody>
      </p:sp>
    </p:spTree>
    <p:extLst>
      <p:ext uri="{BB962C8B-B14F-4D97-AF65-F5344CB8AC3E}">
        <p14:creationId xmlns:p14="http://schemas.microsoft.com/office/powerpoint/2010/main" val="42376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Объект 3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1072445"/>
              </p:ext>
            </p:extLst>
          </p:nvPr>
        </p:nvGraphicFramePr>
        <p:xfrm>
          <a:off x="1587" y="1587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8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34" name="Объект 3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7" y="1587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12" descr="Картинки по запросу список иконка"/>
          <p:cNvSpPr>
            <a:spLocks noChangeAspect="1" noChangeArrowheads="1"/>
          </p:cNvSpPr>
          <p:nvPr/>
        </p:nvSpPr>
        <p:spPr bwMode="auto">
          <a:xfrm>
            <a:off x="1555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1280006"/>
            <a:endParaRPr lang="ru-RU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5575" y="43542"/>
            <a:ext cx="12553427" cy="3077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 defTabSz="1280006"/>
            <a:r>
              <a:rPr lang="ru-RU" sz="1400" b="1" dirty="0" smtClean="0">
                <a:solidFill>
                  <a:schemeClr val="bg1"/>
                </a:solidFill>
                <a:latin typeface="Arial"/>
              </a:rPr>
              <a:t>Термины, определения</a:t>
            </a:r>
            <a:endParaRPr lang="en-US" sz="14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Пятиугольник 21">
            <a:hlinkClick r:id="rId7" action="ppaction://hlinksldjump"/>
          </p:cNvPr>
          <p:cNvSpPr/>
          <p:nvPr/>
        </p:nvSpPr>
        <p:spPr bwMode="auto">
          <a:xfrm>
            <a:off x="9314834" y="9148782"/>
            <a:ext cx="1065475" cy="180724"/>
          </a:xfrm>
          <a:prstGeom prst="homePlate">
            <a:avLst/>
          </a:prstGeom>
          <a:solidFill>
            <a:srgbClr val="008C95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800" dirty="0">
                <a:solidFill>
                  <a:schemeClr val="bg1"/>
                </a:solidFill>
              </a:rPr>
              <a:t>Н</a:t>
            </a:r>
            <a:r>
              <a:rPr lang="ru-RU" sz="800" dirty="0" smtClean="0">
                <a:solidFill>
                  <a:schemeClr val="bg1"/>
                </a:solidFill>
              </a:rPr>
              <a:t>а главную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>
            <a:hlinkClick r:id="rId8"/>
          </p:cNvPr>
          <p:cNvSpPr/>
          <p:nvPr/>
        </p:nvSpPr>
        <p:spPr>
          <a:xfrm>
            <a:off x="0" y="1347155"/>
            <a:ext cx="1750117" cy="5816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lvl="2" defTabSz="1280006"/>
            <a:endParaRPr lang="ru-RU" altLang="ru-RU" sz="1050" b="1" u="sng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632" y="8924929"/>
            <a:ext cx="6052312" cy="323398"/>
          </a:xfrm>
          <a:prstGeom prst="rect">
            <a:avLst/>
          </a:prstGeom>
          <a:noFill/>
        </p:spPr>
        <p:txBody>
          <a:bodyPr wrap="none" lIns="122149" tIns="61075" rIns="122149" bIns="61075" rtlCol="0">
            <a:spAutoFit/>
          </a:bodyPr>
          <a:lstStyle/>
          <a:p>
            <a:pPr defTabSz="1280006"/>
            <a:r>
              <a:rPr lang="ru-RU" sz="1300" b="0" i="1" dirty="0">
                <a:solidFill>
                  <a:srgbClr val="008080"/>
                </a:solidFill>
                <a:latin typeface="Arial"/>
              </a:rPr>
              <a:t>Корпоративный словарь терминов</a:t>
            </a:r>
            <a:r>
              <a:rPr lang="ru-RU" sz="1300" b="0" i="1" dirty="0" smtClean="0">
                <a:solidFill>
                  <a:srgbClr val="008080"/>
                </a:solidFill>
                <a:latin typeface="Arial"/>
              </a:rPr>
              <a:t>: </a:t>
            </a:r>
            <a:r>
              <a:rPr lang="en-US" sz="1300" i="1" dirty="0">
                <a:solidFill>
                  <a:srgbClr val="008080"/>
                </a:solidFill>
                <a:hlinkClick r:id="rId9"/>
              </a:rPr>
              <a:t>https://social.sibur.local/group/607/files</a:t>
            </a:r>
            <a:r>
              <a:rPr lang="en-US" sz="1300" i="1" dirty="0" smtClean="0">
                <a:solidFill>
                  <a:srgbClr val="008080"/>
                </a:solidFill>
                <a:hlinkClick r:id="rId9"/>
              </a:rPr>
              <a:t>/</a:t>
            </a:r>
            <a:r>
              <a:rPr lang="ru-RU" sz="1300" i="1" dirty="0" smtClean="0">
                <a:solidFill>
                  <a:srgbClr val="008080"/>
                </a:solidFill>
              </a:rPr>
              <a:t> </a:t>
            </a:r>
            <a:endParaRPr lang="ru-RU" sz="1300" b="0" i="1" dirty="0">
              <a:solidFill>
                <a:srgbClr val="008080"/>
              </a:solidFill>
              <a:latin typeface="Arial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6112" y="9208797"/>
            <a:ext cx="6478009" cy="261588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defTabSz="1280006"/>
            <a:r>
              <a:rPr lang="ru-RU" sz="1100" dirty="0">
                <a:solidFill>
                  <a:srgbClr val="000000"/>
                </a:solidFill>
                <a:latin typeface="Arial"/>
              </a:rPr>
              <a:t>Разработчик: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Иванов И.Н., </a:t>
            </a:r>
            <a:r>
              <a:rPr lang="ru-RU" sz="1100" dirty="0">
                <a:solidFill>
                  <a:srgbClr val="000000"/>
                </a:solidFill>
                <a:latin typeface="Arial"/>
              </a:rPr>
              <a:t>тел. </a:t>
            </a:r>
            <a:r>
              <a:rPr lang="ru-RU" sz="1100" dirty="0" smtClean="0">
                <a:solidFill>
                  <a:srgbClr val="000000"/>
                </a:solidFill>
                <a:latin typeface="Arial"/>
              </a:rPr>
              <a:t>58-70 (Охрана труда, промышленная безопасность и экология</a:t>
            </a:r>
            <a:r>
              <a:rPr lang="ru-RU" sz="1100" dirty="0" smtClean="0"/>
              <a:t>)</a:t>
            </a:r>
            <a:endParaRPr lang="ru-RU" sz="1100" i="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35483"/>
              </p:ext>
            </p:extLst>
          </p:nvPr>
        </p:nvGraphicFramePr>
        <p:xfrm>
          <a:off x="307975" y="492434"/>
          <a:ext cx="12273706" cy="1850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5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6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34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19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Термин</a:t>
                      </a:r>
                      <a:endParaRPr lang="ru-RU" sz="10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68" marR="530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Сокращение</a:t>
                      </a:r>
                      <a:endParaRPr lang="ru-RU" sz="10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+mj-lt"/>
                        </a:rPr>
                        <a:t>Определение</a:t>
                      </a:r>
                      <a:endParaRPr lang="ru-RU" sz="10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Гостевой ПАБ </a:t>
                      </a:r>
                      <a:endParaRPr lang="ru-RU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dirty="0" smtClean="0"/>
                        <a:t>ПАБ, проводимый руководителем, специалистом другого подразделения предприятия, а также руководителями , специалистами  других предприятий СХ, представителями КЦ.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137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Негостевой</a:t>
                      </a:r>
                      <a:r>
                        <a:rPr lang="ru-RU" sz="1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(внутренний) ПАБ</a:t>
                      </a:r>
                      <a:endParaRPr lang="ru-RU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sz="1000" dirty="0" smtClean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ПАБ, проводимый работником данного предприятия в своем подразделении.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2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1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1" marR="3600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137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Опасное действие</a:t>
                      </a:r>
                    </a:p>
                  </a:txBody>
                  <a:tcPr marL="68580" marR="6858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1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 defTabSz="914137" rtl="0" eaLnBrk="1" latinLnBrk="0" hangingPunct="1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 поведение работника или руководителя, в результате которого он сам или другие работники могут получить травму. Опасное действие может сопровождаться нарушением норм, правил и инструкций. Опасным действием может являться также бездействие работника или руководителя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0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1" marR="3600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239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Опасное условие</a:t>
                      </a:r>
                    </a:p>
                  </a:txBody>
                  <a:tcPr marL="68580" marR="6858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239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ОУ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239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 условие, напрямую не связанное с действием или бездействием одного или нескольких работников, которое может привести к происшествию или травме, если его не исправить.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0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1" marR="3600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239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Вмешательство</a:t>
                      </a:r>
                    </a:p>
                  </a:txBody>
                  <a:tcPr marL="68580" marR="68580" marT="0" marB="0" anchor="ctr">
                    <a:solidFill>
                      <a:srgbClr val="008C9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239" rtl="0" eaLnBrk="1" latinLnBrk="0" hangingPunct="1">
                        <a:spcAft>
                          <a:spcPts val="0"/>
                        </a:spcAft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239" rtl="0" eaLnBrk="1" latinLnBrk="0" hangingPunct="1">
                        <a:spcAft>
                          <a:spcPts val="0"/>
                        </a:spcAft>
                      </a:pPr>
                      <a:r>
                        <a:rPr lang="ru-RU" altLang="en-US" sz="1000" kern="0" dirty="0" smtClean="0"/>
                        <a:t>традиция вмешиваться в ситуации, когда работник действует небезопасно или находится в небезопасных условиях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4175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6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55DF84-B034-4E60-8A9F-FE26D4E6705C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9b0c9865-9e5f-4a19-8def-db8deaed8a57"/>
    <ds:schemaRef ds:uri="http://schemas.microsoft.com/office/2006/metadata/properties"/>
    <ds:schemaRef ds:uri="http://purl.org/dc/terms/"/>
    <ds:schemaRef ds:uri="7bda88f5-81ee-4ce0-acd0-0fc58edecc95"/>
    <ds:schemaRef ds:uri="http://schemas.microsoft.com/office/infopath/2007/PartnerControl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ВСТП_ПАБ_СР_01-02-03_МУ01_fin2</Template>
  <TotalTime>4730</TotalTime>
  <Words>1239</Words>
  <Application>Microsoft Office PowerPoint</Application>
  <PresentationFormat>A3 (297x420 мм)</PresentationFormat>
  <Paragraphs>134</Paragraphs>
  <Slides>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SIBUR-NEW-А4-IN</vt:lpstr>
      <vt:lpstr>Слайд think-cell</vt:lpstr>
      <vt:lpstr>think-cell Slide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Каримов Рамиль Римович</dc:creator>
  <cp:lastModifiedBy>Кукарских Алена Анатольевна</cp:lastModifiedBy>
  <cp:revision>110</cp:revision>
  <cp:lastPrinted>2021-03-31T04:59:02Z</cp:lastPrinted>
  <dcterms:created xsi:type="dcterms:W3CDTF">2018-08-10T06:00:41Z</dcterms:created>
  <dcterms:modified xsi:type="dcterms:W3CDTF">2021-03-31T04:59:07Z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